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sldIdLst>
    <p:sldId id="256" r:id="rId2"/>
    <p:sldId id="299" r:id="rId3"/>
    <p:sldId id="259" r:id="rId4"/>
    <p:sldId id="306" r:id="rId5"/>
    <p:sldId id="278" r:id="rId6"/>
    <p:sldId id="273" r:id="rId7"/>
    <p:sldId id="260" r:id="rId8"/>
    <p:sldId id="267" r:id="rId9"/>
    <p:sldId id="270" r:id="rId10"/>
    <p:sldId id="300" r:id="rId11"/>
    <p:sldId id="277" r:id="rId12"/>
    <p:sldId id="294" r:id="rId13"/>
    <p:sldId id="304" r:id="rId14"/>
    <p:sldId id="305" r:id="rId15"/>
    <p:sldId id="275" r:id="rId16"/>
    <p:sldId id="313" r:id="rId17"/>
    <p:sldId id="314" r:id="rId18"/>
    <p:sldId id="307" r:id="rId19"/>
    <p:sldId id="279" r:id="rId20"/>
    <p:sldId id="286" r:id="rId21"/>
    <p:sldId id="315" r:id="rId22"/>
    <p:sldId id="312" r:id="rId23"/>
    <p:sldId id="296" r:id="rId24"/>
  </p:sldIdLst>
  <p:sldSz cx="12192000" cy="6858000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6486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43" autoAdjust="0"/>
    <p:restoredTop sz="94630" autoAdjust="0"/>
  </p:normalViewPr>
  <p:slideViewPr>
    <p:cSldViewPr>
      <p:cViewPr varScale="1">
        <p:scale>
          <a:sx n="110" d="100"/>
          <a:sy n="110" d="100"/>
        </p:scale>
        <p:origin x="966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1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379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D93604-4E83-4EF9-B3EF-CBA4AC5E97FF}" type="datetimeFigureOut">
              <a:rPr lang="cs-CZ"/>
              <a:pPr>
                <a:defRPr/>
              </a:pPr>
              <a:t>14.05.2024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334C504-9D6B-4EC1-9A34-836AE5AAA9B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86139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/>
          </a:p>
        </p:txBody>
      </p:sp>
      <p:sp>
        <p:nvSpPr>
          <p:cNvPr id="1536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2F8D2E-D236-4684-BFC5-F2609F88F909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636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/>
          </a:p>
        </p:txBody>
      </p:sp>
      <p:sp>
        <p:nvSpPr>
          <p:cNvPr id="3379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4BCC9F-5CE9-4D09-B2DF-2DEA63B3CC57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834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6"/>
          <p:cNvSpPr/>
          <p:nvPr/>
        </p:nvSpPr>
        <p:spPr bwMode="white"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Obdélník 9"/>
          <p:cNvSpPr/>
          <p:nvPr/>
        </p:nvSpPr>
        <p:spPr>
          <a:xfrm>
            <a:off x="-12700" y="6053139"/>
            <a:ext cx="2999317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Obdélník 10"/>
          <p:cNvSpPr/>
          <p:nvPr/>
        </p:nvSpPr>
        <p:spPr>
          <a:xfrm>
            <a:off x="3145368" y="6043614"/>
            <a:ext cx="9046633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Klepnutím lze upravit styl předlohy podnadpisů.</a:t>
            </a:r>
            <a:endParaRPr lang="en-US"/>
          </a:p>
        </p:txBody>
      </p:sp>
      <p:sp>
        <p:nvSpPr>
          <p:cNvPr id="7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789896D-A07B-4523-81B0-3579DB6E5259}" type="datetimeFigureOut">
              <a:rPr lang="cs-CZ"/>
              <a:pPr>
                <a:defRPr/>
              </a:pPr>
              <a:t>14.05.2024</a:t>
            </a:fld>
            <a:endParaRPr lang="cs-CZ" dirty="0"/>
          </a:p>
        </p:txBody>
      </p:sp>
      <p:sp>
        <p:nvSpPr>
          <p:cNvPr id="10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781300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DA6B9FF-5D06-421A-8C78-57E34D4EC32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BB544-0374-4AA0-A362-E946E4813D80}" type="datetimeFigureOut">
              <a:rPr lang="cs-CZ"/>
              <a:pPr>
                <a:defRPr/>
              </a:pPr>
              <a:t>14.05.2024</a:t>
            </a:fld>
            <a:endParaRPr lang="cs-CZ" dirty="0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D98CB-2143-4A07-A52E-4B0EC1BA447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6"/>
          <p:cNvSpPr/>
          <p:nvPr/>
        </p:nvSpPr>
        <p:spPr bwMode="white">
          <a:xfrm>
            <a:off x="8128001" y="0"/>
            <a:ext cx="427567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Obdélník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Obdélník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737600" y="6248401"/>
            <a:ext cx="2946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EAC7E-F658-4082-AA49-CB791AB0F411}" type="datetimeFigureOut">
              <a:rPr lang="cs-CZ"/>
              <a:pPr>
                <a:defRPr/>
              </a:pPr>
              <a:t>14.05.2024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609601" y="6248401"/>
            <a:ext cx="74316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7"/>
            <a:ext cx="533400" cy="3259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CBCC9-36DF-4F70-9B5E-BBC43BECC9E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49301-BA78-47B5-B460-6409FE8944D1}" type="datetimeFigureOut">
              <a:rPr lang="cs-CZ"/>
              <a:pPr>
                <a:defRPr/>
              </a:pPr>
              <a:t>14.05.2024</a:t>
            </a:fld>
            <a:endParaRPr lang="cs-CZ" dirty="0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70471-B270-43CD-8982-7ED2854BAB0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Obdélník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Obdélník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7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B3C8F-787E-4312-B6E8-1B3B1B433BE4}" type="datetimeFigureOut">
              <a:rPr lang="cs-CZ"/>
              <a:pPr>
                <a:defRPr/>
              </a:pPr>
              <a:t>14.05.2024</a:t>
            </a:fld>
            <a:endParaRPr lang="cs-CZ" dirty="0"/>
          </a:p>
        </p:txBody>
      </p:sp>
      <p:sp>
        <p:nvSpPr>
          <p:cNvPr id="8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7272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26CAC26-C3EA-4499-A66C-053B945DB59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9" name="Zástupný symbol pro zápatí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B67237D-3DF3-4818-AF00-242AB3F87A7E}" type="datetimeFigureOut">
              <a:rPr lang="cs-CZ"/>
              <a:pPr>
                <a:defRPr/>
              </a:pPr>
              <a:t>14.05.2024</a:t>
            </a:fld>
            <a:endParaRPr lang="cs-CZ" dirty="0"/>
          </a:p>
        </p:txBody>
      </p:sp>
      <p:sp>
        <p:nvSpPr>
          <p:cNvPr id="6" name="Zástupný symbol pro číslo snímku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A81648A-1971-4693-92F6-061B8186517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7" name="Zástupný symbol pro zápatí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716A418-29F5-4806-8D7B-749ED84D270A}" type="datetimeFigureOut">
              <a:rPr lang="cs-CZ"/>
              <a:pPr>
                <a:defRPr/>
              </a:pPr>
              <a:t>14.05.2024</a:t>
            </a:fld>
            <a:endParaRPr lang="cs-CZ" dirty="0"/>
          </a:p>
        </p:txBody>
      </p:sp>
      <p:sp>
        <p:nvSpPr>
          <p:cNvPr id="8" name="Zástupný symbol pro číslo snímku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55B522A-B5FA-498F-8A12-ADA52D48B16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9" name="Zástupný symbol pro zápatí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3FA33-BACB-4C6E-BD20-F84C011F0D6C}" type="datetimeFigureOut">
              <a:rPr lang="cs-CZ"/>
              <a:pPr>
                <a:defRPr/>
              </a:pPr>
              <a:t>14.05.2024</a:t>
            </a:fld>
            <a:endParaRPr lang="cs-CZ" dirty="0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0D8E8-6581-4A93-A3A5-D2D9527B4E71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0FDBA-2D8D-4A25-AC60-E65A505EB35C}" type="datetimeFigureOut">
              <a:rPr lang="cs-CZ"/>
              <a:pPr>
                <a:defRPr/>
              </a:pPr>
              <a:t>14.05.2024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1B1EC31-A3E4-443C-9F63-348907F2308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C3BCD-F286-4DD6-B7CF-B89757FF97D3}" type="datetimeFigureOut">
              <a:rPr lang="cs-CZ"/>
              <a:pPr>
                <a:defRPr/>
              </a:pPr>
              <a:t>14.05.2024</a:t>
            </a:fld>
            <a:endParaRPr lang="cs-CZ" dirty="0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1C21D-D6EB-4C2A-924B-E6EA59D4439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7"/>
          <p:cNvSpPr/>
          <p:nvPr/>
        </p:nvSpPr>
        <p:spPr bwMode="white">
          <a:xfrm>
            <a:off x="-12700" y="4572001"/>
            <a:ext cx="12192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Obdélník 8"/>
          <p:cNvSpPr/>
          <p:nvPr/>
        </p:nvSpPr>
        <p:spPr>
          <a:xfrm>
            <a:off x="-12699" y="4664075"/>
            <a:ext cx="1951567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Obdélník 9"/>
          <p:cNvSpPr/>
          <p:nvPr/>
        </p:nvSpPr>
        <p:spPr>
          <a:xfrm>
            <a:off x="2059517" y="4654550"/>
            <a:ext cx="10132483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Obdélník 10"/>
          <p:cNvSpPr/>
          <p:nvPr/>
        </p:nvSpPr>
        <p:spPr bwMode="white">
          <a:xfrm>
            <a:off x="1930401" y="1"/>
            <a:ext cx="133351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dirty="0"/>
              <a:t>Klepnutím na ikonu přidáte obrázek.</a:t>
            </a:r>
            <a:endParaRPr lang="en-US" noProof="0" dirty="0"/>
          </a:p>
        </p:txBody>
      </p:sp>
      <p:sp>
        <p:nvSpPr>
          <p:cNvPr id="9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2012B8A-5E19-44C8-BCD0-D109039166B5}" type="datetimeFigureOut">
              <a:rPr lang="cs-CZ"/>
              <a:pPr>
                <a:defRPr/>
              </a:pPr>
              <a:t>14.05.2024</a:t>
            </a:fld>
            <a:endParaRPr lang="cs-CZ" dirty="0"/>
          </a:p>
        </p:txBody>
      </p:sp>
      <p:sp>
        <p:nvSpPr>
          <p:cNvPr id="10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4667251"/>
            <a:ext cx="19304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DFD894E7-DB6F-4D05-B357-1CEFE73C052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11" name="Zástupný symbol pro zápatí 13"/>
          <p:cNvSpPr>
            <a:spLocks noGrp="1"/>
          </p:cNvSpPr>
          <p:nvPr>
            <p:ph type="ftr" sz="quarter" idx="12"/>
          </p:nvPr>
        </p:nvSpPr>
        <p:spPr>
          <a:xfrm>
            <a:off x="2133600" y="6248401"/>
            <a:ext cx="609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027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817033" y="1600201"/>
            <a:ext cx="10871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7BCC0D-DA01-4351-A124-0BAA78070815}" type="datetimeFigureOut">
              <a:rPr lang="cs-CZ"/>
              <a:pPr>
                <a:defRPr/>
              </a:pPr>
              <a:t>14.05.2024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Obdélník 7"/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Obdélník 8"/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0" y="1271589"/>
            <a:ext cx="7112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1D5A3F-007E-4543-8624-0657D7BCA79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7" r:id="rId3"/>
    <p:sldLayoutId id="2147483698" r:id="rId4"/>
    <p:sldLayoutId id="2147483699" r:id="rId5"/>
    <p:sldLayoutId id="2147483694" r:id="rId6"/>
    <p:sldLayoutId id="2147483700" r:id="rId7"/>
    <p:sldLayoutId id="2147483693" r:id="rId8"/>
    <p:sldLayoutId id="2147483701" r:id="rId9"/>
    <p:sldLayoutId id="2147483692" r:id="rId10"/>
    <p:sldLayoutId id="214748370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7BC29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092A7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9416" y="1772816"/>
            <a:ext cx="9145016" cy="2232249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000" b="1" dirty="0"/>
              <a:t>UDRŽITELNOST SILNIČNÍ DOPROVODNÉ ZELENĚ</a:t>
            </a:r>
            <a:br>
              <a:rPr lang="cs-CZ" sz="2000" b="1" dirty="0"/>
            </a:b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000" b="1" dirty="0"/>
              <a:t>Pohled správce komunikace</a:t>
            </a:r>
            <a:br>
              <a:rPr lang="cs-CZ" sz="2000" b="1" dirty="0"/>
            </a:br>
            <a:r>
              <a:rPr lang="cs-CZ" sz="2000" b="1" dirty="0"/>
              <a:t>Přínosy, pozitiva, překážky a budoucnost</a:t>
            </a:r>
            <a:br>
              <a:rPr lang="cs-CZ" sz="2000" b="1" dirty="0"/>
            </a:br>
            <a:endParaRPr lang="cs-CZ" dirty="0"/>
          </a:p>
        </p:txBody>
      </p:sp>
      <p:sp>
        <p:nvSpPr>
          <p:cNvPr id="14338" name="Podnadpis 2"/>
          <p:cNvSpPr>
            <a:spLocks noGrp="1"/>
          </p:cNvSpPr>
          <p:nvPr>
            <p:ph type="subTitle" idx="1"/>
          </p:nvPr>
        </p:nvSpPr>
        <p:spPr>
          <a:xfrm>
            <a:off x="3886200" y="6049963"/>
            <a:ext cx="67056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cs-CZ" sz="1800" b="1" dirty="0"/>
              <a:t>Seminář 17.5.2024 - multifunkční sál </a:t>
            </a:r>
            <a:r>
              <a:rPr lang="cs-CZ" sz="1800" b="1" dirty="0" err="1"/>
              <a:t>Sirius</a:t>
            </a:r>
            <a:r>
              <a:rPr lang="cs-CZ" sz="1800" b="1" dirty="0"/>
              <a:t> </a:t>
            </a:r>
            <a:r>
              <a:rPr lang="cs-CZ" sz="1800" b="1" dirty="0" smtClean="0"/>
              <a:t> Pardubice</a:t>
            </a:r>
            <a:endParaRPr lang="cs-CZ" sz="1800" b="1" dirty="0"/>
          </a:p>
        </p:txBody>
      </p:sp>
      <p:pic>
        <p:nvPicPr>
          <p:cNvPr id="14339" name="Obrázek 3" descr="C:\Users\switch.man\Desktop\Práce\loga\SUS-logo_1100px_w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408" y="620713"/>
            <a:ext cx="26654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839416" y="4653136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tx2">
                    <a:lumMod val="75000"/>
                  </a:schemeClr>
                </a:solidFill>
              </a:rPr>
              <a:t>Ing. František </a:t>
            </a:r>
            <a:r>
              <a:rPr lang="cs-CZ" sz="1400" dirty="0" err="1">
                <a:solidFill>
                  <a:schemeClr val="tx2">
                    <a:lumMod val="75000"/>
                  </a:schemeClr>
                </a:solidFill>
              </a:rPr>
              <a:t>Weisbauer</a:t>
            </a:r>
            <a:r>
              <a:rPr lang="cs-CZ" sz="1400" dirty="0">
                <a:solidFill>
                  <a:schemeClr val="tx2">
                    <a:lumMod val="75000"/>
                  </a:schemeClr>
                </a:solidFill>
              </a:rPr>
              <a:t>, ekolog SÚSPK </a:t>
            </a:r>
          </a:p>
          <a:p>
            <a:r>
              <a:rPr lang="cs-CZ" sz="1400" dirty="0">
                <a:solidFill>
                  <a:schemeClr val="tx2">
                    <a:lumMod val="75000"/>
                  </a:schemeClr>
                </a:solidFill>
              </a:rPr>
              <a:t>frantisek.weisbauer@suspk.cz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D1C1872-4939-B1ED-B427-6B7E2F082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800" dirty="0"/>
              <a:t>Revitalizace silničních stromořadí v Lozicích – realizační dokumentace (úsek Bor-Lozice)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8EFF36C8-7CA2-087C-65C2-7A5E32944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" y="1772816"/>
            <a:ext cx="6579812" cy="457404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3AE52E15-C54F-3DCF-3443-95930C34FB2C}"/>
              </a:ext>
            </a:extLst>
          </p:cNvPr>
          <p:cNvSpPr txBox="1"/>
          <p:nvPr/>
        </p:nvSpPr>
        <p:spPr>
          <a:xfrm>
            <a:off x="7752184" y="1916831"/>
            <a:ext cx="3744416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1" dirty="0">
                <a:latin typeface="+mn-lt"/>
              </a:rPr>
              <a:t>Situace obsahuje přehledně</a:t>
            </a:r>
          </a:p>
          <a:p>
            <a:endParaRPr lang="cs-CZ" sz="120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latin typeface="+mn-lt"/>
              </a:rPr>
              <a:t>majetkoprávní vztahy k pozemkům</a:t>
            </a:r>
          </a:p>
          <a:p>
            <a:endParaRPr lang="cs-CZ" sz="120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latin typeface="+mn-lt"/>
              </a:rPr>
              <a:t>stávající zachovanou zeleň</a:t>
            </a:r>
          </a:p>
          <a:p>
            <a:endParaRPr lang="cs-CZ" sz="1200" dirty="0">
              <a:latin typeface="+mn-lt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200" dirty="0">
                <a:latin typeface="+mn-lt"/>
              </a:rPr>
              <a:t>inženýrské sítě včetně grafického vyznačení jejich ochranných pásem</a:t>
            </a:r>
          </a:p>
          <a:p>
            <a:pPr>
              <a:spcBef>
                <a:spcPts val="0"/>
              </a:spcBef>
            </a:pPr>
            <a:endParaRPr lang="cs-CZ" sz="1200" dirty="0">
              <a:latin typeface="+mn-lt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200" dirty="0">
                <a:latin typeface="+mn-lt"/>
              </a:rPr>
              <a:t>sjezdy na pole</a:t>
            </a:r>
          </a:p>
          <a:p>
            <a:pPr>
              <a:spcBef>
                <a:spcPts val="0"/>
              </a:spcBef>
            </a:pPr>
            <a:endParaRPr lang="cs-CZ" sz="1200" dirty="0">
              <a:latin typeface="+mn-lt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200" dirty="0">
                <a:latin typeface="+mn-lt"/>
              </a:rPr>
              <a:t>dopravní značky</a:t>
            </a:r>
          </a:p>
          <a:p>
            <a:pPr>
              <a:spcBef>
                <a:spcPts val="0"/>
              </a:spcBef>
            </a:pPr>
            <a:endParaRPr lang="cs-CZ" sz="120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latin typeface="+mn-lt"/>
              </a:rPr>
              <a:t>návrh výsadeb – druhovou skladbu,  linii výsadby, spon </a:t>
            </a:r>
          </a:p>
          <a:p>
            <a:endParaRPr lang="cs-CZ" sz="120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smtClean="0">
                <a:latin typeface="+mn-lt"/>
              </a:rPr>
              <a:t>Dopravní řešení lokality - rozhledová </a:t>
            </a:r>
            <a:r>
              <a:rPr lang="cs-CZ" sz="1200" dirty="0">
                <a:latin typeface="+mn-lt"/>
              </a:rPr>
              <a:t>pole, záměr dílčích úprav dopravního </a:t>
            </a:r>
            <a:r>
              <a:rPr lang="cs-CZ" sz="1200" dirty="0" smtClean="0">
                <a:latin typeface="+mn-lt"/>
              </a:rPr>
              <a:t>uspořádání</a:t>
            </a:r>
            <a:endParaRPr lang="cs-CZ" sz="1200" dirty="0">
              <a:latin typeface="+mn-lt"/>
            </a:endParaRPr>
          </a:p>
          <a:p>
            <a:endParaRPr lang="cs-CZ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1763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Nadpis 1"/>
          <p:cNvSpPr>
            <a:spLocks noGrp="1"/>
          </p:cNvSpPr>
          <p:nvPr>
            <p:ph type="title"/>
          </p:nvPr>
        </p:nvSpPr>
        <p:spPr>
          <a:xfrm>
            <a:off x="839416" y="228600"/>
            <a:ext cx="9450759" cy="990600"/>
          </a:xfrm>
        </p:spPr>
        <p:txBody>
          <a:bodyPr/>
          <a:lstStyle/>
          <a:p>
            <a:pPr eaLnBrk="1" hangingPunct="1"/>
            <a:r>
              <a:rPr lang="cs-CZ" sz="1800" dirty="0"/>
              <a:t>Revitalizace silničních stromořadí v Lozicích - uživatelé zemědělské půdy</a:t>
            </a:r>
          </a:p>
        </p:txBody>
      </p:sp>
      <p:pic>
        <p:nvPicPr>
          <p:cNvPr id="4" name="Zástupný obsah 2">
            <a:extLst>
              <a:ext uri="{FF2B5EF4-FFF2-40B4-BE49-F238E27FC236}">
                <a16:creationId xmlns:a16="http://schemas.microsoft.com/office/drawing/2014/main" xmlns="" id="{5A534B72-A6A6-C252-DF26-C2271BAE28B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766030" y="1628800"/>
            <a:ext cx="7054018" cy="4749788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5DC8CBB8-D0DE-EADD-AD33-02D38108B229}"/>
              </a:ext>
            </a:extLst>
          </p:cNvPr>
          <p:cNvSpPr txBox="1"/>
          <p:nvPr/>
        </p:nvSpPr>
        <p:spPr>
          <a:xfrm rot="10800000" flipV="1">
            <a:off x="7968208" y="2152146"/>
            <a:ext cx="3816418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cs-CZ" sz="1200" b="1" dirty="0">
                <a:latin typeface="+mn-lt"/>
              </a:rPr>
              <a:t>Uživatelé zemědělské půdy na pozemcích navazujících na pozemky s doprovodnou zelení komunikace</a:t>
            </a:r>
          </a:p>
          <a:p>
            <a:pPr>
              <a:spcAft>
                <a:spcPts val="300"/>
              </a:spcAft>
            </a:pPr>
            <a:endParaRPr lang="cs-CZ" sz="1200" b="1" dirty="0">
              <a:latin typeface="+mn-lt"/>
            </a:endParaRPr>
          </a:p>
          <a:p>
            <a:r>
              <a:rPr lang="cs-CZ" sz="1200" dirty="0">
                <a:latin typeface="+mn-lt"/>
              </a:rPr>
              <a:t>zdroj: Veřejný registr zemědělské půdy LPIS  </a:t>
            </a:r>
            <a:r>
              <a:rPr lang="cs-CZ" sz="1200" dirty="0">
                <a:solidFill>
                  <a:srgbClr val="00B0F0"/>
                </a:solidFill>
                <a:latin typeface="+mn-lt"/>
              </a:rPr>
              <a:t>https://eagri.cz/public/app/lpisext/lpis/verejny2/plpis/</a:t>
            </a:r>
          </a:p>
          <a:p>
            <a:endParaRPr lang="cs-CZ" sz="1200" dirty="0">
              <a:solidFill>
                <a:srgbClr val="00B0F0"/>
              </a:solidFill>
              <a:latin typeface="+mn-lt"/>
            </a:endParaRPr>
          </a:p>
          <a:p>
            <a:r>
              <a:rPr lang="cs-CZ" sz="1200" dirty="0">
                <a:latin typeface="+mn-lt"/>
              </a:rPr>
              <a:t>Uživatelé zemědělské půdy nejsou podle legislativy účastníky žádného řízení, součinnost s nimi je však v praxi  jedním z klíčových předpokladů úspěšné realizace silničních stromořadí.</a:t>
            </a:r>
          </a:p>
          <a:p>
            <a:endParaRPr lang="cs-CZ" sz="1200" dirty="0">
              <a:solidFill>
                <a:srgbClr val="00B0F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416" y="188640"/>
            <a:ext cx="9447584" cy="990600"/>
          </a:xfrm>
        </p:spPr>
        <p:txBody>
          <a:bodyPr/>
          <a:lstStyle/>
          <a:p>
            <a:r>
              <a:rPr lang="cs-CZ" sz="1800" dirty="0"/>
              <a:t>Revitalizace silničních stromořadí v Lozicích: realizace úseku Bor - Lozice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47421A86-F9C2-4ED7-36F3-CEF371662D0F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295825" y="2307499"/>
            <a:ext cx="4738100" cy="3553575"/>
          </a:xfr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8370C189-9B41-1FA6-B306-7E2799AEF47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9416" y="1715235"/>
            <a:ext cx="5688632" cy="4738101"/>
          </a:xfrm>
        </p:spPr>
        <p:txBody>
          <a:bodyPr/>
          <a:lstStyle/>
          <a:p>
            <a:pPr marL="0" indent="0">
              <a:buNone/>
            </a:pPr>
            <a:r>
              <a:rPr lang="cs-CZ" sz="1400" dirty="0"/>
              <a:t>Realizace proběhla v roce 2024 z iniciativy obce Rosice u Chrasti za spolufinancování z Národního programu životní prostředí.</a:t>
            </a:r>
          </a:p>
          <a:p>
            <a:pPr marL="0" indent="0">
              <a:buNone/>
            </a:pPr>
            <a:r>
              <a:rPr lang="cs-CZ" sz="1400" dirty="0"/>
              <a:t>Realizace je příkladem spolupráce mezi SÚSPK a obcí.</a:t>
            </a:r>
          </a:p>
          <a:p>
            <a:pPr marL="0" indent="0">
              <a:buNone/>
            </a:pPr>
            <a:r>
              <a:rPr lang="cs-CZ" sz="1400" dirty="0"/>
              <a:t>Spolupráce mezi SÚSPK a obcemi má pozitiva i negativa.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sz="1400" b="1" dirty="0"/>
              <a:t>Nejčastější pozitiva: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1400" dirty="0"/>
              <a:t>obec má zájem o novou výsadbu, dbá na to, aby stromy nebyly poškozovány při obdělávání sousedící zemědělské půdy, zná vlastníky sousedních pozemků a snadněji zajišťuje jejich souhlasy s výsadbou (v případě, že je tento souhlas potřeba), někdy se dobrovolně podílí i na financování výsadeb a na údržbě</a:t>
            </a:r>
          </a:p>
          <a:p>
            <a:pPr>
              <a:buFont typeface="Wingdings" panose="05000000000000000000" pitchFamily="2" charset="2"/>
              <a:buChar char="q"/>
            </a:pPr>
            <a:endParaRPr lang="cs-CZ" sz="1400" dirty="0"/>
          </a:p>
          <a:p>
            <a:pPr marL="0" indent="0">
              <a:buNone/>
            </a:pPr>
            <a:r>
              <a:rPr lang="cs-CZ" sz="1400" b="1" dirty="0"/>
              <a:t>Nejčastější negativa: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1400" dirty="0"/>
              <a:t>obce si neuvědomují specifika pro zakládání a údržbu silniční vegetace a mají tendence prosazovat i nevhodná řešení (stromy příliš blízko vozovky, nevhodnou druhovou skladbu)  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E468A29-8954-F9CE-6E10-75771C575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800" dirty="0"/>
              <a:t>Modernizace silnice II/322 Kojice – kvalitně navržená a dobře zrealizovaná investiční akce   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xmlns="" id="{67953236-BA23-2CEB-2D3E-49FCBADC414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9" y="2024844"/>
            <a:ext cx="4694347" cy="3132348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xmlns="" id="{AD8B5B2F-7A8D-E793-ECF9-452E4960CDDD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55" y="2024844"/>
            <a:ext cx="4694347" cy="3132348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35AE20C9-E090-D1E5-256D-B0E6309354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4" t="7227" r="7030"/>
          <a:stretch/>
        </p:blipFill>
        <p:spPr>
          <a:xfrm>
            <a:off x="8832304" y="4581128"/>
            <a:ext cx="1997445" cy="162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00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E468A29-8954-F9CE-6E10-75771C575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800" dirty="0"/>
              <a:t>Modernizace silnice II/322 Kojice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xmlns="" id="{67953236-BA23-2CEB-2D3E-49FCBADC414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800" y="2024844"/>
            <a:ext cx="5018094" cy="3348372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xmlns="" id="{AD8B5B2F-7A8D-E793-ECF9-452E4960CDDD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7752" y="2024844"/>
            <a:ext cx="5120816" cy="3416914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76710AE1-20E6-8EDE-9B15-A27B4F6A5676}"/>
              </a:ext>
            </a:extLst>
          </p:cNvPr>
          <p:cNvSpPr txBox="1"/>
          <p:nvPr/>
        </p:nvSpPr>
        <p:spPr>
          <a:xfrm>
            <a:off x="812800" y="5517233"/>
            <a:ext cx="5067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+mn-lt"/>
              </a:rPr>
              <a:t>vhodné začlenění komunikace do krajiny, vytváření biotopů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E792894A-4DE4-1026-A89C-05B0BB0C09E5}"/>
              </a:ext>
            </a:extLst>
          </p:cNvPr>
          <p:cNvSpPr txBox="1"/>
          <p:nvPr/>
        </p:nvSpPr>
        <p:spPr>
          <a:xfrm>
            <a:off x="6023992" y="5517232"/>
            <a:ext cx="5120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+mn-lt"/>
              </a:rPr>
              <a:t>trvalé bariéry, zabraňující vstupu drobných živočichů do míst, kde mohou být ohrožováni, a navádějící je do propustků či jiných migračních objektů</a:t>
            </a:r>
          </a:p>
        </p:txBody>
      </p:sp>
    </p:spTree>
    <p:extLst>
      <p:ext uri="{BB962C8B-B14F-4D97-AF65-F5344CB8AC3E}">
        <p14:creationId xmlns:p14="http://schemas.microsoft.com/office/powerpoint/2010/main" val="2193457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9473311" cy="990600"/>
          </a:xfrm>
        </p:spPr>
        <p:txBody>
          <a:bodyPr/>
          <a:lstStyle/>
          <a:p>
            <a:pPr eaLnBrk="1" hangingPunct="1"/>
            <a:r>
              <a:rPr lang="cs-CZ" sz="2000" b="1" dirty="0"/>
              <a:t>Realizací to nekončí…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0905686-8657-9D91-AEB6-304B595836D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800" dirty="0"/>
              <a:t>Úspěšná realizace znamená </a:t>
            </a:r>
            <a:r>
              <a:rPr lang="cs-CZ" sz="1800" dirty="0" smtClean="0"/>
              <a:t>závazek do budoucna - požaduje </a:t>
            </a:r>
            <a:r>
              <a:rPr lang="cs-CZ" sz="1800" dirty="0"/>
              <a:t>následnou péči, avšak i při dobře prováděné následné péči se nelze vyhnout ztrátám na nově založené zeleni.</a:t>
            </a:r>
          </a:p>
          <a:p>
            <a:pPr marL="0" indent="0">
              <a:spcBef>
                <a:spcPts val="0"/>
              </a:spcBef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Nejčastější příčiny ztrát:</a:t>
            </a:r>
          </a:p>
          <a:p>
            <a:r>
              <a:rPr lang="cs-CZ" sz="1800" dirty="0"/>
              <a:t>klimatické vlivy (mráz, sníh, sucho)</a:t>
            </a:r>
          </a:p>
          <a:p>
            <a:r>
              <a:rPr lang="cs-CZ" sz="1800" dirty="0"/>
              <a:t>poškození zvěří</a:t>
            </a:r>
          </a:p>
          <a:p>
            <a:r>
              <a:rPr lang="cs-CZ" sz="1800" dirty="0"/>
              <a:t>poškození při dopravních nehodách</a:t>
            </a:r>
          </a:p>
          <a:p>
            <a:r>
              <a:rPr lang="cs-CZ" sz="1800" dirty="0"/>
              <a:t>poškození zemědělskou technikou a herbicidy při ošetřování polí</a:t>
            </a:r>
          </a:p>
          <a:p>
            <a:r>
              <a:rPr lang="cs-CZ" sz="1800" dirty="0"/>
              <a:t>choroby a škůdci</a:t>
            </a:r>
          </a:p>
          <a:p>
            <a:r>
              <a:rPr lang="cs-CZ" sz="1800" dirty="0"/>
              <a:t>někdy se příčinu úhynu dřeviny zjistit nepodaří</a:t>
            </a:r>
          </a:p>
          <a:p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59EA75C-287C-ED49-331B-E1E9FA1DD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800" dirty="0"/>
              <a:t>Příklady běžných úhynů a poškození stromů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BD2216C1-E4F6-4349-8F1E-E1AC94960F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6846" y="2385387"/>
            <a:ext cx="4177467" cy="280831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DB6B6F5C-0671-00AA-CCDF-67C74B87A7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44812" y="2395813"/>
            <a:ext cx="4177466" cy="278745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0C7A154-877D-2386-5DED-E7F2874C35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8" t="16128" r="32900"/>
          <a:stretch/>
        </p:blipFill>
        <p:spPr>
          <a:xfrm>
            <a:off x="7862819" y="1700807"/>
            <a:ext cx="3000142" cy="417746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9174F1A7-A82B-3D9D-F649-3C6FAF6FBB2B}"/>
              </a:ext>
            </a:extLst>
          </p:cNvPr>
          <p:cNvSpPr txBox="1"/>
          <p:nvPr/>
        </p:nvSpPr>
        <p:spPr>
          <a:xfrm>
            <a:off x="812800" y="6093296"/>
            <a:ext cx="1222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+mn-lt"/>
              </a:rPr>
              <a:t>poškození zvěří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F1DE1074-7F0E-F2B2-11CF-CEF75A5781C2}"/>
              </a:ext>
            </a:extLst>
          </p:cNvPr>
          <p:cNvSpPr txBox="1"/>
          <p:nvPr/>
        </p:nvSpPr>
        <p:spPr>
          <a:xfrm>
            <a:off x="4369031" y="6021288"/>
            <a:ext cx="162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+mn-lt"/>
              </a:rPr>
              <a:t>mrazová</a:t>
            </a:r>
            <a:r>
              <a:rPr lang="cs-CZ" dirty="0"/>
              <a:t> </a:t>
            </a:r>
            <a:r>
              <a:rPr lang="cs-CZ" sz="1200" dirty="0">
                <a:latin typeface="+mn-lt"/>
              </a:rPr>
              <a:t>prasklina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FF654390-9DFA-0E6D-4C91-6777EDD4A099}"/>
              </a:ext>
            </a:extLst>
          </p:cNvPr>
          <p:cNvSpPr txBox="1"/>
          <p:nvPr/>
        </p:nvSpPr>
        <p:spPr>
          <a:xfrm>
            <a:off x="7752184" y="6093296"/>
            <a:ext cx="1843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+mn-lt"/>
              </a:rPr>
              <a:t>nezjištěná příčina úhynu</a:t>
            </a:r>
          </a:p>
        </p:txBody>
      </p:sp>
    </p:spTree>
    <p:extLst>
      <p:ext uri="{BB962C8B-B14F-4D97-AF65-F5344CB8AC3E}">
        <p14:creationId xmlns:p14="http://schemas.microsoft.com/office/powerpoint/2010/main" val="902624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Nadpis 1"/>
          <p:cNvSpPr>
            <a:spLocks noGrp="1"/>
          </p:cNvSpPr>
          <p:nvPr>
            <p:ph type="title"/>
          </p:nvPr>
        </p:nvSpPr>
        <p:spPr>
          <a:xfrm>
            <a:off x="767408" y="228600"/>
            <a:ext cx="9522767" cy="990600"/>
          </a:xfrm>
        </p:spPr>
        <p:txBody>
          <a:bodyPr/>
          <a:lstStyle/>
          <a:p>
            <a:pPr eaLnBrk="1" hangingPunct="1"/>
            <a:r>
              <a:rPr lang="cs-CZ" sz="2400" b="1" dirty="0"/>
              <a:t>A co silničáře dále trápí…</a:t>
            </a:r>
            <a:endParaRPr lang="cs-CZ" sz="2400" dirty="0"/>
          </a:p>
        </p:txBody>
      </p:sp>
      <p:sp>
        <p:nvSpPr>
          <p:cNvPr id="27650" name="Zástupný symbol pro obsah 2"/>
          <p:cNvSpPr>
            <a:spLocks noGrp="1"/>
          </p:cNvSpPr>
          <p:nvPr>
            <p:ph sz="quarter" idx="1"/>
          </p:nvPr>
        </p:nvSpPr>
        <p:spPr>
          <a:xfrm>
            <a:off x="767408" y="1600200"/>
            <a:ext cx="10513168" cy="4495800"/>
          </a:xfrm>
        </p:spPr>
        <p:txBody>
          <a:bodyPr/>
          <a:lstStyle/>
          <a:p>
            <a:pPr marL="0" indent="0" eaLnBrk="1" hangingPunct="1">
              <a:buNone/>
            </a:pPr>
            <a:endParaRPr lang="cs-CZ" sz="1600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1600" dirty="0"/>
              <a:t>nežádoucí vegetace – náletové dřeviny a náročná administrativa spojená s jejich likvidací včetně problematiky náhradních výsadeb za tuto nežádoucí vegetaci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1600" dirty="0"/>
              <a:t>invazní druhy dřevin a bylin – jejich likvidace 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1600" dirty="0"/>
              <a:t>rychle postupující napadení dospělých, dosud kvalitních stromů jmelím (v některých oblastech)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1600" dirty="0"/>
              <a:t>ohrožování bezpečnosti silničního provozu  rizikovými dřevinami na pozemcích jiných vlastníků, a to jak v lesních, tak i nelesních úsecích, komplikované jednání s těmito vlastníky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1600" dirty="0"/>
              <a:t>problémy s poškozováním vozovek a odvodnění vzrostlými stromy, složité řešení střetu mezi zájmy ochrany přírody a zájmy správce silnice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1600" dirty="0"/>
              <a:t>zřizování a obnova bylinného vegetačního krytu po terénních úpravách – za deštivého počasí dochází ke splachům osiv, v případě zakládání krytu s následnou suchou periodou vznikají problémy se vzcházením osiva, se zapojením porostů a s následným intenzivním zaplevelením ploch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1600" dirty="0"/>
              <a:t>a další ….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748625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646B32D-9ADD-3C54-830B-E50D756E4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800" dirty="0"/>
              <a:t>Nežádoucí vegetace - náletové dřeviny, invazní druhy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87BF2492-181B-5EBA-0E06-21CF60AC5FC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2690912" cy="831321"/>
          </a:xfrm>
        </p:spPr>
        <p:txBody>
          <a:bodyPr/>
          <a:lstStyle/>
          <a:p>
            <a:endParaRPr lang="cs-CZ" sz="1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B11FC626-4C51-FA0B-2E26-83D022BE9F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958" y="2351634"/>
            <a:ext cx="4248614" cy="283492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CBB9B7FA-8901-8B0A-8DF1-74803F0A6238}"/>
              </a:ext>
            </a:extLst>
          </p:cNvPr>
          <p:cNvSpPr txBox="1"/>
          <p:nvPr/>
        </p:nvSpPr>
        <p:spPr>
          <a:xfrm>
            <a:off x="812800" y="5949280"/>
            <a:ext cx="2186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+mn-lt"/>
              </a:rPr>
              <a:t>nálet osiky  v silničním příkopu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5BA76E85-A885-6578-4E5A-F2A8363D5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44685" y="2351634"/>
            <a:ext cx="4248615" cy="283493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C5A3F44E-B124-2B82-2717-1853C5EF0A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640326"/>
            <a:ext cx="4838946" cy="322883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xmlns="" id="{D5588DF7-D333-363F-7FD9-7F14E46FB5C9}"/>
              </a:ext>
            </a:extLst>
          </p:cNvPr>
          <p:cNvSpPr txBox="1"/>
          <p:nvPr/>
        </p:nvSpPr>
        <p:spPr>
          <a:xfrm>
            <a:off x="3647731" y="5949280"/>
            <a:ext cx="2938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+mn-lt"/>
              </a:rPr>
              <a:t>porost akátu při patě náspu silnice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DA63BD5E-C186-2080-161A-B7AB0BA55091}"/>
              </a:ext>
            </a:extLst>
          </p:cNvPr>
          <p:cNvSpPr txBox="1"/>
          <p:nvPr/>
        </p:nvSpPr>
        <p:spPr>
          <a:xfrm>
            <a:off x="6744072" y="5085184"/>
            <a:ext cx="337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+mn-lt"/>
              </a:rPr>
              <a:t>porost křídlatky  zasahující až k okraji vozovky </a:t>
            </a:r>
          </a:p>
        </p:txBody>
      </p:sp>
    </p:spTree>
    <p:extLst>
      <p:ext uri="{BB962C8B-B14F-4D97-AF65-F5344CB8AC3E}">
        <p14:creationId xmlns:p14="http://schemas.microsoft.com/office/powerpoint/2010/main" val="2155393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Nadpis 1"/>
          <p:cNvSpPr>
            <a:spLocks noGrp="1"/>
          </p:cNvSpPr>
          <p:nvPr>
            <p:ph type="title"/>
          </p:nvPr>
        </p:nvSpPr>
        <p:spPr>
          <a:xfrm>
            <a:off x="695400" y="228600"/>
            <a:ext cx="9594775" cy="990600"/>
          </a:xfrm>
        </p:spPr>
        <p:txBody>
          <a:bodyPr/>
          <a:lstStyle/>
          <a:p>
            <a:pPr eaLnBrk="1" hangingPunct="1"/>
            <a:r>
              <a:rPr lang="cs-CZ" sz="1800" dirty="0"/>
              <a:t>Rizikové stromy na sousedních pozemcích</a:t>
            </a:r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xmlns="" id="{0517FCC5-83EB-0598-778C-60C8F45D3D9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8"/>
          <a:stretch/>
        </p:blipFill>
        <p:spPr>
          <a:xfrm>
            <a:off x="695400" y="1700808"/>
            <a:ext cx="3507855" cy="2160240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60F0DF23-87F4-F583-8BC8-9242FD0A0C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04112" y="2249448"/>
            <a:ext cx="4608512" cy="345638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561DF6CE-3C37-260C-D9A6-418CB1EC86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15"/>
          <a:stretch/>
        </p:blipFill>
        <p:spPr>
          <a:xfrm>
            <a:off x="688959" y="3969801"/>
            <a:ext cx="3514296" cy="2235686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B54A361B-F440-47AE-645D-04CA5127D5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3750169" y="2461822"/>
            <a:ext cx="4574227" cy="305219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Nadpis 1"/>
          <p:cNvSpPr>
            <a:spLocks noGrp="1"/>
          </p:cNvSpPr>
          <p:nvPr>
            <p:ph type="title"/>
          </p:nvPr>
        </p:nvSpPr>
        <p:spPr>
          <a:xfrm>
            <a:off x="695400" y="228600"/>
            <a:ext cx="9594775" cy="990600"/>
          </a:xfrm>
        </p:spPr>
        <p:txBody>
          <a:bodyPr/>
          <a:lstStyle/>
          <a:p>
            <a:pPr eaLnBrk="1" hangingPunct="1"/>
            <a:r>
              <a:rPr lang="cs-CZ" sz="2400" b="1" dirty="0"/>
              <a:t>Doprovodná zeleň komunikací a její přínosy a pozitiva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767408" y="1600200"/>
            <a:ext cx="9522767" cy="478112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None/>
              <a:defRPr/>
            </a:pPr>
            <a:r>
              <a:rPr lang="cs-CZ" sz="2000" dirty="0"/>
              <a:t>Obecné přínosy doprovodné zeleně podél komunikací</a:t>
            </a:r>
          </a:p>
          <a:p>
            <a:pPr marL="320040" indent="-320040" eaLnBrk="1" fontAlgn="auto" hangingPunct="1">
              <a:spcBef>
                <a:spcPts val="5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600" dirty="0"/>
              <a:t>estetický – krajinotvorný</a:t>
            </a:r>
          </a:p>
          <a:p>
            <a:pPr marL="320040" indent="-320040" eaLnBrk="1" fontAlgn="auto" hangingPunct="1">
              <a:spcBef>
                <a:spcPts val="5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600" dirty="0"/>
              <a:t>stromořadí  a porosty  jsou součástí  opatření na ochranu půdy proti vodní a větrné erozi, doprovodná zeleň komunikací je často jedinou souvislou dřevinnou zelení, přerušující hony zemědělské půdy v intenzivně zemědělsky využívaných oblastech</a:t>
            </a:r>
          </a:p>
          <a:p>
            <a:pPr marL="320040" indent="-320040" eaLnBrk="1" fontAlgn="auto" hangingPunct="1">
              <a:spcBef>
                <a:spcPts val="5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600" dirty="0"/>
              <a:t>vegetace podél komunikací slouží jako biotopy drobných živočichů, zejména hmyzu (včetně chráněných druhů), ptáků a drobných obratlovců</a:t>
            </a:r>
          </a:p>
          <a:p>
            <a:pPr marL="320040" indent="-320040" eaLnBrk="1" fontAlgn="auto" hangingPunct="1">
              <a:spcBef>
                <a:spcPts val="5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600" dirty="0"/>
              <a:t>stromy a zejména větší porostní skupiny omezují šíření polétavého prachu, vegetace účinně pohlcuje skleníkové plyny (CO</a:t>
            </a:r>
            <a:r>
              <a:rPr lang="cs-CZ" sz="1600" baseline="-25000" dirty="0"/>
              <a:t>2 </a:t>
            </a:r>
            <a:r>
              <a:rPr lang="cs-CZ" sz="1600" dirty="0"/>
              <a:t>)</a:t>
            </a:r>
          </a:p>
          <a:p>
            <a:pPr marL="320040" indent="-320040" eaLnBrk="1" fontAlgn="auto" hangingPunct="1">
              <a:spcBef>
                <a:spcPts val="50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sz="800" dirty="0"/>
          </a:p>
          <a:p>
            <a:pPr marL="320040" indent="-320040" eaLnBrk="1" fontAlgn="auto" hangingPunct="1">
              <a:spcAft>
                <a:spcPts val="0"/>
              </a:spcAft>
              <a:buNone/>
              <a:defRPr/>
            </a:pPr>
            <a:r>
              <a:rPr lang="cs-CZ" sz="2000" dirty="0"/>
              <a:t>Přínosy z pohledu správce komunikace</a:t>
            </a:r>
          </a:p>
          <a:p>
            <a:pPr marL="320040" indent="-320040" eaLnBrk="1" fontAlgn="auto" hangingPunct="1">
              <a:spcBef>
                <a:spcPts val="5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600" dirty="0"/>
              <a:t>ochrana povrchu vozovky před přehřátím a před souvisejícím změnami vlastností živičných krytů vozovky</a:t>
            </a:r>
          </a:p>
          <a:p>
            <a:pPr marL="320040" indent="-320040" eaLnBrk="1" fontAlgn="auto" hangingPunct="1">
              <a:spcBef>
                <a:spcPts val="5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600" dirty="0"/>
              <a:t>usnadnění zimní údržby komunikace (účinná ochrana proti návějím a sněhovým jazykům, často přímo i vymezení silnice v zavátém terénu)</a:t>
            </a:r>
          </a:p>
          <a:p>
            <a:pPr marL="320040" indent="-320040" eaLnBrk="1" fontAlgn="auto" hangingPunct="1">
              <a:spcBef>
                <a:spcPts val="50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sz="1600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1600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1600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886243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1800" dirty="0"/>
              <a:t>Stromy v těsné blízkosti vozovky</a:t>
            </a:r>
          </a:p>
        </p:txBody>
      </p:sp>
      <p:pic>
        <p:nvPicPr>
          <p:cNvPr id="41986" name="Zástupný symbol pro obsah 4" descr="Kralicko 2016_11_04 3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27875" r="17690"/>
          <a:stretch>
            <a:fillRect/>
          </a:stretch>
        </p:blipFill>
        <p:spPr>
          <a:xfrm>
            <a:off x="813679" y="1672881"/>
            <a:ext cx="2905124" cy="4002141"/>
          </a:xfrm>
        </p:spPr>
      </p:pic>
      <p:pic>
        <p:nvPicPr>
          <p:cNvPr id="41987" name="Zástupný symbol pro obsah 5" descr="Kralicko 2016_11_04 37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35760" y="1700807"/>
            <a:ext cx="3001606" cy="4002141"/>
          </a:xfrm>
        </p:spPr>
      </p:pic>
      <p:sp>
        <p:nvSpPr>
          <p:cNvPr id="41988" name="TextovéPole 6"/>
          <p:cNvSpPr txBox="1">
            <a:spLocks noChangeArrowheads="1"/>
          </p:cNvSpPr>
          <p:nvPr/>
        </p:nvSpPr>
        <p:spPr bwMode="auto">
          <a:xfrm>
            <a:off x="812798" y="5805264"/>
            <a:ext cx="2905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200" dirty="0">
                <a:latin typeface="Tw Cen MT"/>
              </a:rPr>
              <a:t>opakované poškození báze kmene při dopravních nehodách </a:t>
            </a:r>
          </a:p>
        </p:txBody>
      </p:sp>
      <p:sp>
        <p:nvSpPr>
          <p:cNvPr id="41989" name="TextovéPole 7"/>
          <p:cNvSpPr txBox="1">
            <a:spLocks noChangeArrowheads="1"/>
          </p:cNvSpPr>
          <p:nvPr/>
        </p:nvSpPr>
        <p:spPr bwMode="auto">
          <a:xfrm>
            <a:off x="3935760" y="5733257"/>
            <a:ext cx="2905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200" dirty="0">
                <a:latin typeface="Tw Cen MT"/>
              </a:rPr>
              <a:t>narušování a zvedání vozovky kořeny stromů – riziko vzniku dopravní nehody, zvýšené náklady na opravy vozovky </a:t>
            </a:r>
          </a:p>
        </p:txBody>
      </p:sp>
      <p:pic>
        <p:nvPicPr>
          <p:cNvPr id="2" name="Zástupný symbol pro obsah 5" descr="Kralicko 2016_11_04 37.JPG">
            <a:extLst>
              <a:ext uri="{FF2B5EF4-FFF2-40B4-BE49-F238E27FC236}">
                <a16:creationId xmlns:a16="http://schemas.microsoft.com/office/drawing/2014/main" xmlns="" id="{24CFE625-D28E-FBD0-3F9C-23E0AACFA3A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2881" y="1672881"/>
            <a:ext cx="4133850" cy="310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4A706FF6-3647-4C91-0FC2-58499823A1ED}"/>
              </a:ext>
            </a:extLst>
          </p:cNvPr>
          <p:cNvSpPr txBox="1"/>
          <p:nvPr/>
        </p:nvSpPr>
        <p:spPr>
          <a:xfrm>
            <a:off x="7122881" y="4816791"/>
            <a:ext cx="4133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latin typeface="Tw Cen MT"/>
              </a:rPr>
              <a:t>nebezpečný pád mohutného stromu v důsledku jeho „záchrany“ při modernizaci silnice v místě, kde probíhaly nezbytné zásahy do konstrukčních vrstev vozovky 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646B32D-9ADD-3C54-830B-E50D756E4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800" dirty="0"/>
              <a:t>Další příklady možných problémů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xmlns="" id="{0B081BAD-9C0D-F3AB-0639-20B83B6D40D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4910" y="2389640"/>
            <a:ext cx="4134699" cy="2758918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CBB9B7FA-8901-8B0A-8DF1-74803F0A6238}"/>
              </a:ext>
            </a:extLst>
          </p:cNvPr>
          <p:cNvSpPr txBox="1"/>
          <p:nvPr/>
        </p:nvSpPr>
        <p:spPr>
          <a:xfrm>
            <a:off x="812800" y="5949280"/>
            <a:ext cx="2620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+mn-lt"/>
              </a:rPr>
              <a:t>dosud zdravá lípa napadená jmelím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DA63BD5E-C186-2080-161A-B7AB0BA55091}"/>
              </a:ext>
            </a:extLst>
          </p:cNvPr>
          <p:cNvSpPr txBox="1"/>
          <p:nvPr/>
        </p:nvSpPr>
        <p:spPr>
          <a:xfrm>
            <a:off x="6744072" y="5085184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+mn-lt"/>
              </a:rPr>
              <a:t>splachy rozchodníku vlivem nepříznivého počasí po provedení úpravy svahu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9496F798-5DE2-8462-93C0-B67193E13A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257594" y="2450089"/>
            <a:ext cx="4063634" cy="270908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484DA304-3297-2F4D-EB81-F556C1BDBC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6080" y="1775104"/>
            <a:ext cx="4433264" cy="295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16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217C563-41E2-B825-2903-BA084AEED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/>
              <a:t>A co silničáře trápí nejvíc?  Legislativa a byrokracie !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735AF13A-F5ED-DCF6-6C2B-1674A55D002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sz="1200" dirty="0"/>
          </a:p>
          <a:p>
            <a:endParaRPr lang="cs-CZ" sz="1200" dirty="0"/>
          </a:p>
          <a:p>
            <a:endParaRPr lang="cs-CZ" sz="1200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6BDDADEC-DB47-94AD-372F-98725E2C0F47}"/>
              </a:ext>
            </a:extLst>
          </p:cNvPr>
          <p:cNvSpPr txBox="1"/>
          <p:nvPr/>
        </p:nvSpPr>
        <p:spPr>
          <a:xfrm>
            <a:off x="983431" y="1988840"/>
            <a:ext cx="96490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+mn-lt"/>
              </a:rPr>
              <a:t>Zřizování a obnova silniční zeleně nejsou možné bez souladu s platnou legislativou.</a:t>
            </a:r>
          </a:p>
          <a:p>
            <a:endParaRPr lang="cs-CZ" dirty="0">
              <a:latin typeface="+mn-lt"/>
            </a:endParaRPr>
          </a:p>
          <a:p>
            <a:r>
              <a:rPr lang="cs-CZ" dirty="0">
                <a:latin typeface="+mn-lt"/>
              </a:rPr>
              <a:t>V současné době probíhá připomínkové řízení k aktualizaci klíčového zákona 114/92 o ochraně přírody a krajiny.</a:t>
            </a:r>
          </a:p>
          <a:p>
            <a:endParaRPr lang="cs-CZ" dirty="0">
              <a:latin typeface="+mn-lt"/>
            </a:endParaRPr>
          </a:p>
          <a:p>
            <a:r>
              <a:rPr lang="cs-CZ" dirty="0">
                <a:latin typeface="+mn-lt"/>
              </a:rPr>
              <a:t>Některé navrhované změny v tomto zákoně předznamenávají významné navýšení byrokracie, neúměrné zvyšování nákladů a faktickou komplikaci pro provádění většiny údržbových prací.</a:t>
            </a:r>
          </a:p>
          <a:p>
            <a:endParaRPr lang="cs-CZ" dirty="0">
              <a:latin typeface="+mn-lt"/>
            </a:endParaRPr>
          </a:p>
          <a:p>
            <a:r>
              <a:rPr lang="cs-CZ" dirty="0">
                <a:latin typeface="+mn-lt"/>
              </a:rPr>
              <a:t>Byrokratické překážky se postupně stávají z jedním z nejvýznamnějších faktorů, který budoucnost silniční doprovodné zeleně ovlivňuje.</a:t>
            </a:r>
          </a:p>
        </p:txBody>
      </p:sp>
    </p:spTree>
    <p:extLst>
      <p:ext uri="{BB962C8B-B14F-4D97-AF65-F5344CB8AC3E}">
        <p14:creationId xmlns:p14="http://schemas.microsoft.com/office/powerpoint/2010/main" val="2715020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03713" y="2708920"/>
            <a:ext cx="5170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chemeClr val="tx2">
                    <a:lumMod val="75000"/>
                  </a:schemeClr>
                </a:solidFill>
              </a:rPr>
              <a:t>Děkuji za pozornost.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Nadpis 1"/>
          <p:cNvSpPr>
            <a:spLocks noGrp="1"/>
          </p:cNvSpPr>
          <p:nvPr>
            <p:ph type="title"/>
          </p:nvPr>
        </p:nvSpPr>
        <p:spPr>
          <a:xfrm>
            <a:off x="623392" y="228600"/>
            <a:ext cx="9666783" cy="990600"/>
          </a:xfrm>
        </p:spPr>
        <p:txBody>
          <a:bodyPr/>
          <a:lstStyle/>
          <a:p>
            <a:pPr eaLnBrk="1" hangingPunct="1"/>
            <a:r>
              <a:rPr lang="cs-CZ" sz="2400" b="1" dirty="0"/>
              <a:t>Doprovodná zeleň komunikací a její negativa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95400" y="1600200"/>
            <a:ext cx="10873208" cy="478112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None/>
              <a:defRPr/>
            </a:pPr>
            <a:r>
              <a:rPr lang="cs-CZ" sz="2000" dirty="0"/>
              <a:t>Obecná negativa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800" dirty="0"/>
          </a:p>
          <a:p>
            <a:pPr marL="320040" indent="-320040" eaLnBrk="1" fontAlgn="auto" hangingPunct="1">
              <a:spcBef>
                <a:spcPts val="5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600" dirty="0"/>
              <a:t>bezpečnost silničního provozu –  následky střetů se stromem při autonehodě, vytváření překážek v rozhledu na křižovatkách a ve směrových obloucích</a:t>
            </a:r>
          </a:p>
          <a:p>
            <a:pPr marL="320040" indent="-320040" eaLnBrk="1" fontAlgn="auto" hangingPunct="1">
              <a:spcBef>
                <a:spcPts val="50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sz="1600" dirty="0"/>
          </a:p>
          <a:p>
            <a:pPr marL="320040" indent="-320040" eaLnBrk="1" fontAlgn="auto" hangingPunct="1">
              <a:spcAft>
                <a:spcPts val="0"/>
              </a:spcAft>
              <a:buNone/>
              <a:defRPr/>
            </a:pPr>
            <a:r>
              <a:rPr lang="cs-CZ" sz="2000" dirty="0"/>
              <a:t>Negativa z pohledu správce komunikace </a:t>
            </a:r>
            <a:endParaRPr lang="cs-CZ" sz="1600" dirty="0"/>
          </a:p>
          <a:p>
            <a:pPr marL="320040" indent="-320040" eaLnBrk="1" fontAlgn="auto" hangingPunct="1">
              <a:spcBef>
                <a:spcPts val="5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600" dirty="0"/>
              <a:t>zvýšené náklady na údržbu komunikací (náklady na ošetřování stromů, ztížená údržba silničních příkopů, poškozování vozovky kořeny stromů)</a:t>
            </a:r>
          </a:p>
          <a:p>
            <a:pPr marL="320040" indent="-320040" eaLnBrk="1" fontAlgn="auto" hangingPunct="1">
              <a:spcBef>
                <a:spcPts val="5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600" dirty="0"/>
              <a:t>konflikty s orgány ochrany přírody při údržbě komunikace (nelze pokaždé provádět údržbu zeleně tak, aby se dalo vyhovět striktním požadavkům na ochranu stromů)</a:t>
            </a:r>
          </a:p>
          <a:p>
            <a:pPr marL="320040" indent="-320040" eaLnBrk="1" fontAlgn="auto" hangingPunct="1">
              <a:spcBef>
                <a:spcPts val="5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600" dirty="0"/>
              <a:t>majetkoprávní komplikace a spory s vlastníky a uživateli sousedních pozemků – většina silnic   II . a III. tříd nemá dostatečně široké silniční pozemky umožňující nekonfliktní uspořádání doprovodné zeleně podél komunikace, dalším problémem je dodržení ustanovení § 1017 občanského zákoníku (3 m jako minimální přípustná vzdálenost stromu od společné hranice pozemků) </a:t>
            </a:r>
          </a:p>
          <a:p>
            <a:pPr marL="320040" indent="-320040" eaLnBrk="1" fontAlgn="auto" hangingPunct="1">
              <a:spcBef>
                <a:spcPts val="50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sz="1600" dirty="0"/>
          </a:p>
          <a:p>
            <a:pPr marL="320040" indent="-320040" eaLnBrk="1" fontAlgn="auto" hangingPunct="1">
              <a:spcBef>
                <a:spcPts val="50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sz="1600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1600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1600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7553BA4-D419-9966-BA8F-4B65DA229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800" dirty="0"/>
              <a:t>Zeleň jako významný krajinotvorný prvek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xmlns="" id="{46347480-6BD2-364A-86D9-B45A92FD6FEB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800" y="2250561"/>
            <a:ext cx="4907731" cy="3680798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5E04992B-519F-3C0C-031D-60908D052D22}"/>
              </a:ext>
            </a:extLst>
          </p:cNvPr>
          <p:cNvSpPr txBox="1"/>
          <p:nvPr/>
        </p:nvSpPr>
        <p:spPr>
          <a:xfrm rot="10800000" flipV="1">
            <a:off x="695399" y="6068537"/>
            <a:ext cx="5179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+mn-lt"/>
              </a:rPr>
              <a:t>Rozhovice – Nový Dvůr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062B7D1F-E1CE-3C25-CF28-5F51056F224A}"/>
              </a:ext>
            </a:extLst>
          </p:cNvPr>
          <p:cNvSpPr txBox="1"/>
          <p:nvPr/>
        </p:nvSpPr>
        <p:spPr>
          <a:xfrm>
            <a:off x="6087200" y="6118254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+mn-lt"/>
              </a:rPr>
              <a:t>Ronov nad Doubravou  -  Žlebské Chvalovice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D7B300FE-805B-8C21-08E1-6F8C63D8691F}"/>
              </a:ext>
            </a:extLst>
          </p:cNvPr>
          <p:cNvSpPr txBox="1"/>
          <p:nvPr/>
        </p:nvSpPr>
        <p:spPr>
          <a:xfrm>
            <a:off x="695400" y="1571223"/>
            <a:ext cx="9591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200" dirty="0"/>
          </a:p>
          <a:p>
            <a:r>
              <a:rPr lang="cs-CZ" sz="1400" dirty="0">
                <a:latin typeface="+mn-lt"/>
              </a:rPr>
              <a:t>Doprovodná vegetace silnice je v intenzivně obhospodařované zemědělské krajině často jedinou funkční vyšší zelení </a:t>
            </a:r>
          </a:p>
        </p:txBody>
      </p:sp>
      <p:pic>
        <p:nvPicPr>
          <p:cNvPr id="15" name="Zástupný obsah 14">
            <a:extLst>
              <a:ext uri="{FF2B5EF4-FFF2-40B4-BE49-F238E27FC236}">
                <a16:creationId xmlns:a16="http://schemas.microsoft.com/office/drawing/2014/main" xmlns="" id="{9C3707E7-EDD7-5622-80E0-E3B32C84BB5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50561"/>
            <a:ext cx="4907731" cy="3680798"/>
          </a:xfrm>
        </p:spPr>
      </p:pic>
    </p:spTree>
    <p:extLst>
      <p:ext uri="{BB962C8B-B14F-4D97-AF65-F5344CB8AC3E}">
        <p14:creationId xmlns:p14="http://schemas.microsoft.com/office/powerpoint/2010/main" val="1091404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>
            <a:extLst>
              <a:ext uri="{FF2B5EF4-FFF2-40B4-BE49-F238E27FC236}">
                <a16:creationId xmlns:a16="http://schemas.microsoft.com/office/drawing/2014/main" xmlns="" id="{C551CF2A-AF68-B2CC-66FA-B503CDC18C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40016" y="1868353"/>
            <a:ext cx="4968552" cy="351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BDF3DB6C-520A-921C-D985-E3C7B90CCF25}"/>
              </a:ext>
            </a:extLst>
          </p:cNvPr>
          <p:cNvSpPr txBox="1"/>
          <p:nvPr/>
        </p:nvSpPr>
        <p:spPr>
          <a:xfrm>
            <a:off x="767407" y="5733256"/>
            <a:ext cx="4320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+mn-lt"/>
              </a:rPr>
              <a:t>Rozhovice – Nový Dvůr – stromořadí s funkční vegetační zásněžkou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FEDA863A-9BB4-5B22-826F-A95FA103323A}"/>
              </a:ext>
            </a:extLst>
          </p:cNvPr>
          <p:cNvSpPr txBox="1"/>
          <p:nvPr/>
        </p:nvSpPr>
        <p:spPr>
          <a:xfrm>
            <a:off x="6168008" y="5733255"/>
            <a:ext cx="54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+mn-lt"/>
              </a:rPr>
              <a:t>Labské Chrčice – hranice kraje –  obnova historického stromořadí ovocných stromů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xmlns="" id="{C11AAF85-47E1-8D5A-B18F-2BB57FFF158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84" y="1868353"/>
            <a:ext cx="5264016" cy="3512466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4BAAC293-C49A-F75A-995B-E78CC3294587}"/>
              </a:ext>
            </a:extLst>
          </p:cNvPr>
          <p:cNvSpPr txBox="1"/>
          <p:nvPr/>
        </p:nvSpPr>
        <p:spPr>
          <a:xfrm>
            <a:off x="739255" y="539968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/>
            <a:r>
              <a:rPr lang="cs-CZ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Zeleň jako významný krajinotvorný prvek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Nadpis 1"/>
          <p:cNvSpPr>
            <a:spLocks noGrp="1"/>
          </p:cNvSpPr>
          <p:nvPr>
            <p:ph type="title"/>
          </p:nvPr>
        </p:nvSpPr>
        <p:spPr>
          <a:xfrm>
            <a:off x="767408" y="228600"/>
            <a:ext cx="9522767" cy="990600"/>
          </a:xfrm>
        </p:spPr>
        <p:txBody>
          <a:bodyPr/>
          <a:lstStyle/>
          <a:p>
            <a:pPr eaLnBrk="1" hangingPunct="1"/>
            <a:r>
              <a:rPr lang="cs-CZ" sz="2400" b="1" dirty="0"/>
              <a:t>Udržitelnost silniční doprovodné zeleně</a:t>
            </a:r>
          </a:p>
        </p:txBody>
      </p:sp>
      <p:sp>
        <p:nvSpPr>
          <p:cNvPr id="34818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23392" y="1772816"/>
            <a:ext cx="11089232" cy="468052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sz="1500" dirty="0"/>
              <a:t>Silniční doprovodná zeleň komunikací u silnic II. a III. tříd z dlouhodobého hlediska ubývá.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None/>
            </a:pPr>
            <a:r>
              <a:rPr lang="cs-CZ" sz="1500" dirty="0"/>
              <a:t>Hlavní důvody:</a:t>
            </a:r>
          </a:p>
          <a:p>
            <a:pPr eaLnBrk="1" hangingPunct="1">
              <a:lnSpc>
                <a:spcPct val="90000"/>
              </a:lnSpc>
            </a:pPr>
            <a:r>
              <a:rPr lang="cs-CZ" sz="1500" dirty="0"/>
              <a:t>významnou část této zeleně tvořila ovocná stromořadí, tato stromořadí nemohla být průběžně obnovována a většina je již ve fázi přirozeného dožívání</a:t>
            </a:r>
          </a:p>
          <a:p>
            <a:pPr eaLnBrk="1" hangingPunct="1">
              <a:lnSpc>
                <a:spcPct val="90000"/>
              </a:lnSpc>
            </a:pPr>
            <a:r>
              <a:rPr lang="cs-CZ" sz="1500" dirty="0"/>
              <a:t>velká část stromů ve stromořadích nesplňuje požadavky z pohledu bezpečnosti silničního provozu (zejména stromy v krajnicích, v zatáčkách a rozhledových polích) – tyto stromy jsou sice dosud zpravidla v méně exponovaných místech tolerovány a  ponechávány na dožití, ale po vykácení již nejsou nahrazovány</a:t>
            </a:r>
          </a:p>
          <a:p>
            <a:pPr eaLnBrk="1" hangingPunct="1">
              <a:lnSpc>
                <a:spcPct val="90000"/>
              </a:lnSpc>
            </a:pPr>
            <a:r>
              <a:rPr lang="cs-CZ" sz="1500" dirty="0"/>
              <a:t>ke kácení stromů dochází také při modernizacích - rekonstrukcích silnic, kdy probíhá úprava silnice do normových parametrů, při čemž dochází zpravidla ke změně šířkového uspořádání silnice a změně odvodnění</a:t>
            </a:r>
          </a:p>
          <a:p>
            <a:pPr eaLnBrk="1" hangingPunct="1">
              <a:lnSpc>
                <a:spcPct val="90000"/>
              </a:lnSpc>
            </a:pPr>
            <a:r>
              <a:rPr lang="cs-CZ" sz="1500" dirty="0"/>
              <a:t>klimatická změna, masivní rozšiřování některých dříve bezvýznamných nebo zcela neznámých chorob a škůdců způsobují rozsáhlé úhyny jednotlivých stromů i celých starších i nedávno založených stromořadí </a:t>
            </a:r>
          </a:p>
          <a:p>
            <a:pPr eaLnBrk="1" hangingPunct="1">
              <a:lnSpc>
                <a:spcPct val="90000"/>
              </a:lnSpc>
            </a:pPr>
            <a:r>
              <a:rPr lang="cs-CZ" sz="1500" dirty="0"/>
              <a:t>obnova dožívajících stromořadí zpravidla není možná z důvodu majetkoprávních vztahů k pozemkům</a:t>
            </a:r>
          </a:p>
          <a:p>
            <a:pPr marL="0" indent="0" eaLnBrk="1" hangingPunct="1">
              <a:lnSpc>
                <a:spcPct val="90000"/>
              </a:lnSpc>
              <a:spcBef>
                <a:spcPts val="0"/>
              </a:spcBef>
              <a:buNone/>
            </a:pPr>
            <a:endParaRPr lang="cs-CZ" sz="1500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sz="1500" dirty="0"/>
              <a:t>Řešení majetkoprávních vztahů k pozemkům:</a:t>
            </a:r>
          </a:p>
          <a:p>
            <a:pPr eaLnBrk="1" hangingPunct="1">
              <a:lnSpc>
                <a:spcPct val="90000"/>
              </a:lnSpc>
            </a:pPr>
            <a:r>
              <a:rPr lang="cs-CZ" sz="1500" dirty="0"/>
              <a:t>při rekonstrukcích a modernizacích silnic je třeba začít využívat institut vyvlastnění i pro  doprovodnou zeleň silnice</a:t>
            </a:r>
          </a:p>
          <a:p>
            <a:pPr eaLnBrk="1" hangingPunct="1">
              <a:lnSpc>
                <a:spcPct val="90000"/>
              </a:lnSpc>
            </a:pPr>
            <a:r>
              <a:rPr lang="cs-CZ" sz="1500" dirty="0"/>
              <a:t>v rámci běžné údržby není v současné době možné majetkoprávní vztahy smysluplně řešit, obnova může probíhat jen tam, kde byly majetkoprávní  vztahy vyřešeny již v minulosti</a:t>
            </a:r>
          </a:p>
          <a:p>
            <a:pPr eaLnBrk="1" hangingPunct="1">
              <a:lnSpc>
                <a:spcPct val="90000"/>
              </a:lnSpc>
            </a:pPr>
            <a:endParaRPr lang="cs-CZ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Nadpis 1"/>
          <p:cNvSpPr>
            <a:spLocks noGrp="1"/>
          </p:cNvSpPr>
          <p:nvPr>
            <p:ph type="title"/>
          </p:nvPr>
        </p:nvSpPr>
        <p:spPr>
          <a:xfrm>
            <a:off x="479376" y="228600"/>
            <a:ext cx="9810799" cy="990600"/>
          </a:xfrm>
        </p:spPr>
        <p:txBody>
          <a:bodyPr/>
          <a:lstStyle/>
          <a:p>
            <a:pPr eaLnBrk="1" hangingPunct="1"/>
            <a:r>
              <a:rPr lang="cs-CZ" sz="2400" b="1" dirty="0"/>
              <a:t>Projektová příprava v rámci běžné údržby doprovodné zeleně komunikací</a:t>
            </a:r>
          </a:p>
        </p:txBody>
      </p:sp>
      <p:sp>
        <p:nvSpPr>
          <p:cNvPr id="17410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51384" y="1600200"/>
            <a:ext cx="10801200" cy="4997152"/>
          </a:xfrm>
        </p:spPr>
        <p:txBody>
          <a:bodyPr wrap="square"/>
          <a:lstStyle/>
          <a:p>
            <a:pPr eaLnBrk="1" hangingPunct="1">
              <a:buFont typeface="Wingdings" pitchFamily="2" charset="2"/>
              <a:buNone/>
            </a:pPr>
            <a:r>
              <a:rPr lang="cs-CZ" sz="1600" b="1" dirty="0"/>
              <a:t>Význam projektové přípravy</a:t>
            </a:r>
          </a:p>
          <a:p>
            <a:pPr marL="0" indent="0" eaLnBrk="1" hangingPunct="1">
              <a:buNone/>
            </a:pPr>
            <a:r>
              <a:rPr lang="cs-CZ" sz="1600" dirty="0"/>
              <a:t>V současné době již obvykle nelze ani v rámci běžné údržby provádět zakládání nové doprovodné zeleně silnice, zásadní obnovu nebo komplexní ošetření stávající zeleně bez projektové přípravy.  Podrobný technický postup pro zpracování projektové dokumentace je popsán v nových TP 99, pro účely běžné údržby se postup podle TP 99 využije přiměřeně.  Na základě dlouholetých  zkušeností SÚSPK má pro přípravu úspěšného projektu zásadní význam zejména zvolení vhodné lokality k revitalizaci zeleně a následně kvalita realizační dokumentace. </a:t>
            </a:r>
          </a:p>
          <a:p>
            <a:pPr marL="0" indent="0" eaLnBrk="1" hangingPunct="1">
              <a:buNone/>
            </a:pPr>
            <a:r>
              <a:rPr lang="cs-CZ" sz="1600" dirty="0"/>
              <a:t>Základní krok při přípravě  projektu je proto zpracování studie řešeného území.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cs-CZ" sz="1000" b="1" dirty="0"/>
          </a:p>
          <a:p>
            <a:pPr marL="0" indent="0" eaLnBrk="1" hangingPunct="1">
              <a:buNone/>
            </a:pPr>
            <a:r>
              <a:rPr lang="cs-CZ" sz="1600" b="1" dirty="0"/>
              <a:t>Studie zahrnuje zejména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1600" dirty="0"/>
              <a:t>výběr vhodné lokality (podnět nejčastěji obec, občanské sdružení, vlastní podnět zejména u revitalizací stávajících starších stromořadí)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1600" dirty="0"/>
              <a:t>prověření majetkoprávních vztahů k pozemkům 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1600" dirty="0"/>
              <a:t>prověření ostatních limitů území (zejména soulad s územním plánem, limity dané výskytem inženýrských sítí, specifika ochrany přírody v chráněných územích a v místech výskytu chráněných organismů) 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1600" dirty="0"/>
              <a:t>stanovení konkrétního cíle projektu (např. zřízení nového stromořadí, obnova, popř. postupná změna druhové skladby stávajícího stromořadí, zřízení vegetačních zásněžek, ošetření stávajícího stromořadí bez doplňování nové výsadby apod. - včetně možných kombinací těchto cílů)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endParaRPr lang="cs-CZ" sz="1600" dirty="0"/>
          </a:p>
          <a:p>
            <a:pPr eaLnBrk="1" hangingPunct="1">
              <a:buNone/>
            </a:pPr>
            <a:endParaRPr lang="cs-CZ" sz="1600" b="1" dirty="0"/>
          </a:p>
          <a:p>
            <a:pPr eaLnBrk="1" hangingPunct="1">
              <a:buFont typeface="Wingdings" pitchFamily="2" charset="2"/>
              <a:buNone/>
            </a:pPr>
            <a:endParaRPr lang="cs-CZ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Nadpis 1"/>
          <p:cNvSpPr>
            <a:spLocks noGrp="1"/>
          </p:cNvSpPr>
          <p:nvPr>
            <p:ph type="title"/>
          </p:nvPr>
        </p:nvSpPr>
        <p:spPr>
          <a:xfrm>
            <a:off x="695400" y="228600"/>
            <a:ext cx="9594775" cy="990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sz="1800" dirty="0"/>
              <a:t>Komplexní studie revitalizace stávající zeleně : </a:t>
            </a:r>
            <a:r>
              <a:rPr lang="cs-CZ" sz="1800" dirty="0" err="1"/>
              <a:t>Kralicko</a:t>
            </a:r>
            <a:r>
              <a:rPr lang="cs-CZ" sz="1800" dirty="0"/>
              <a:t> a </a:t>
            </a:r>
            <a:r>
              <a:rPr lang="cs-CZ" sz="1800" dirty="0" err="1"/>
              <a:t>Žamberecko</a:t>
            </a:r>
            <a:r>
              <a:rPr lang="cs-CZ" sz="1800" dirty="0"/>
              <a:t> </a:t>
            </a:r>
          </a:p>
        </p:txBody>
      </p:sp>
      <p:sp>
        <p:nvSpPr>
          <p:cNvPr id="25602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136774" y="1600200"/>
            <a:ext cx="9594775" cy="4495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sz="1600" b="1" dirty="0"/>
              <a:t>                              </a:t>
            </a:r>
          </a:p>
        </p:txBody>
      </p:sp>
      <p:pic>
        <p:nvPicPr>
          <p:cNvPr id="25603" name="Zástupný symbol pro obsah 3" descr="A.1 Kralicko technická zpráva situace 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9416" y="1988840"/>
            <a:ext cx="5622925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8BB85CCB-C7D6-639C-9D16-01BB5AEFC630}"/>
              </a:ext>
            </a:extLst>
          </p:cNvPr>
          <p:cNvSpPr txBox="1"/>
          <p:nvPr/>
        </p:nvSpPr>
        <p:spPr>
          <a:xfrm>
            <a:off x="6888088" y="2060848"/>
            <a:ext cx="36004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sz="1200" b="1" dirty="0">
                <a:solidFill>
                  <a:srgbClr val="64865C"/>
                </a:solidFill>
              </a:rPr>
              <a:t>celková plocha řešeného území        307,7 km</a:t>
            </a:r>
            <a:r>
              <a:rPr lang="cs-CZ" sz="1200" b="1" baseline="30000" dirty="0">
                <a:solidFill>
                  <a:srgbClr val="64865C"/>
                </a:solidFill>
              </a:rPr>
              <a:t>2</a:t>
            </a:r>
          </a:p>
          <a:p>
            <a:pPr eaLnBrk="1" hangingPunct="1">
              <a:lnSpc>
                <a:spcPct val="90000"/>
              </a:lnSpc>
            </a:pPr>
            <a:endParaRPr lang="cs-CZ" sz="1200" b="1" baseline="30000" dirty="0">
              <a:solidFill>
                <a:srgbClr val="64865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1200" b="1" dirty="0">
                <a:solidFill>
                  <a:srgbClr val="64865C"/>
                </a:solidFill>
              </a:rPr>
              <a:t>celková délka řešených silnic            160,1 km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D292D54A-2261-F773-BE38-6976D3A09E06}"/>
              </a:ext>
            </a:extLst>
          </p:cNvPr>
          <p:cNvSpPr txBox="1"/>
          <p:nvPr/>
        </p:nvSpPr>
        <p:spPr>
          <a:xfrm>
            <a:off x="6904785" y="3004811"/>
            <a:ext cx="48434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latin typeface="+mn-lt"/>
              </a:rPr>
              <a:t>studie byla zpracována  v roce 2017</a:t>
            </a:r>
          </a:p>
          <a:p>
            <a:endParaRPr lang="cs-CZ" sz="120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latin typeface="+mn-lt"/>
              </a:rPr>
              <a:t>jednalo se komplexní dokument řešící ucelené území</a:t>
            </a:r>
          </a:p>
          <a:p>
            <a:endParaRPr lang="cs-CZ" sz="120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latin typeface="+mn-lt"/>
              </a:rPr>
              <a:t>studie prokázala, že revitalizace zeleně je možná pouze tam, kde v minulosti došlo k majetkoprávnímu vypořádání v rámci modernizací silnic</a:t>
            </a:r>
          </a:p>
          <a:p>
            <a:endParaRPr lang="cs-CZ" sz="120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latin typeface="+mn-lt"/>
              </a:rPr>
              <a:t>na </a:t>
            </a:r>
            <a:r>
              <a:rPr lang="cs-CZ" sz="1200" dirty="0" smtClean="0">
                <a:latin typeface="+mn-lt"/>
              </a:rPr>
              <a:t>studii</a:t>
            </a:r>
            <a:r>
              <a:rPr lang="cs-CZ" sz="1200" dirty="0" smtClean="0">
                <a:latin typeface="+mn-lt"/>
              </a:rPr>
              <a:t> </a:t>
            </a:r>
            <a:r>
              <a:rPr lang="cs-CZ" sz="1200" dirty="0">
                <a:latin typeface="+mn-lt"/>
              </a:rPr>
              <a:t>navázala v roce 2019 realizační dokumentace a následná výsadba celkem 74 ks stromů a ošetření 273 ks stromů</a:t>
            </a:r>
          </a:p>
          <a:p>
            <a:endParaRPr lang="cs-CZ" sz="120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>
                <a:latin typeface="+mn-lt"/>
              </a:rPr>
              <a:t>realizace byla uskutečněna v </a:t>
            </a:r>
            <a:r>
              <a:rPr lang="cs-CZ" sz="1200" dirty="0" smtClean="0">
                <a:latin typeface="+mn-lt"/>
              </a:rPr>
              <a:t>roce </a:t>
            </a:r>
            <a:r>
              <a:rPr lang="cs-CZ" sz="1200" dirty="0">
                <a:latin typeface="+mn-lt"/>
              </a:rPr>
              <a:t>2021-2022 za spolufinancování z prostředků Operačního programu životní prostředí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Nadpis 1"/>
          <p:cNvSpPr>
            <a:spLocks noGrp="1"/>
          </p:cNvSpPr>
          <p:nvPr>
            <p:ph type="title"/>
          </p:nvPr>
        </p:nvSpPr>
        <p:spPr>
          <a:xfrm>
            <a:off x="767408" y="228600"/>
            <a:ext cx="9522767" cy="990600"/>
          </a:xfrm>
        </p:spPr>
        <p:txBody>
          <a:bodyPr/>
          <a:lstStyle/>
          <a:p>
            <a:pPr eaLnBrk="1" hangingPunct="1"/>
            <a:r>
              <a:rPr lang="cs-CZ" sz="1800" dirty="0"/>
              <a:t>Realizační dokumentace k revitalizaci stávající zeleně v rámci běžné údržby</a:t>
            </a:r>
          </a:p>
        </p:txBody>
      </p:sp>
      <p:sp>
        <p:nvSpPr>
          <p:cNvPr id="27650" name="Zástupný symbol pro obsah 2"/>
          <p:cNvSpPr>
            <a:spLocks noGrp="1"/>
          </p:cNvSpPr>
          <p:nvPr>
            <p:ph sz="quarter" idx="1"/>
          </p:nvPr>
        </p:nvSpPr>
        <p:spPr>
          <a:xfrm>
            <a:off x="767408" y="1600200"/>
            <a:ext cx="10513168" cy="4495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1600" dirty="0"/>
              <a:t>Realizační dokumentace buď navazuje na již zpracovanou studii, nebo kroky, nezbytné k přípravě studie, jsou součástí její přípravné fáze.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cs-CZ" sz="1600" dirty="0"/>
          </a:p>
          <a:p>
            <a:pPr marL="0" indent="0" eaLnBrk="1" hangingPunct="1">
              <a:buNone/>
            </a:pPr>
            <a:r>
              <a:rPr lang="cs-CZ" sz="1600" b="1" dirty="0"/>
              <a:t>Důležité aspekty realizační dokumentace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1600" dirty="0"/>
              <a:t>zaměření stávajícího stavu (geodeticky nebo pomocí kvalitní GPS), ověření aktuálního majetkoprávního stavu k pozemkům 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1600" dirty="0"/>
              <a:t>výběr druhové skladby, navržení vhodné velikosti a sponu nově vysazených stromů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1600" dirty="0"/>
              <a:t>doložení stanovisek správců sítí, v chráněných územích souhlas příslušných orgánů ochrany přírody, v případě kácení stromů povolení ke kácení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1600" dirty="0"/>
              <a:t>projednání dokumentace se silničním správním úřadem a DI Policie ČR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1600" dirty="0"/>
              <a:t>projednání s uživatelem sousedící zemědělské půdy, odsouhlasení vjezdů na pole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1600" dirty="0"/>
              <a:t>v případě, že se uskuteční výsadba stromů blíže než 3 m od hranice sousedního pozemku, je nutný písemný souhlas vlastníka tohoto sousedícího pozemku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sz="1600" dirty="0"/>
              <a:t>podrobný popis technologického postupu výsadby včetně podrobného položkového výkazu výměr a detailní specifikace materiálů, popis zásad následné péče v horizontu rozvojové péče (min. 10-15 let od realizace)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án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2312</TotalTime>
  <Words>1712</Words>
  <Application>Microsoft Office PowerPoint</Application>
  <PresentationFormat>Širokoúhlá obrazovka</PresentationFormat>
  <Paragraphs>172</Paragraphs>
  <Slides>23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Arial</vt:lpstr>
      <vt:lpstr>Calibri</vt:lpstr>
      <vt:lpstr>Tw Cen MT</vt:lpstr>
      <vt:lpstr>Wingdings</vt:lpstr>
      <vt:lpstr>Wingdings 2</vt:lpstr>
      <vt:lpstr>Medián</vt:lpstr>
      <vt:lpstr>  UDRŽITELNOST SILNIČNÍ DOPROVODNÉ ZELENĚ  Pohled správce komunikace Přínosy, pozitiva, překážky a budoucnost </vt:lpstr>
      <vt:lpstr>Doprovodná zeleň komunikací a její přínosy a pozitiva</vt:lpstr>
      <vt:lpstr>Doprovodná zeleň komunikací a její negativa</vt:lpstr>
      <vt:lpstr>Zeleň jako významný krajinotvorný prvek</vt:lpstr>
      <vt:lpstr>Prezentace aplikace PowerPoint</vt:lpstr>
      <vt:lpstr>Udržitelnost silniční doprovodné zeleně</vt:lpstr>
      <vt:lpstr>Projektová příprava v rámci běžné údržby doprovodné zeleně komunikací</vt:lpstr>
      <vt:lpstr>Komplexní studie revitalizace stávající zeleně : Kralicko a Žamberecko </vt:lpstr>
      <vt:lpstr>Realizační dokumentace k revitalizaci stávající zeleně v rámci běžné údržby</vt:lpstr>
      <vt:lpstr>Revitalizace silničních stromořadí v Lozicích – realizační dokumentace (úsek Bor-Lozice)</vt:lpstr>
      <vt:lpstr>Revitalizace silničních stromořadí v Lozicích - uživatelé zemědělské půdy</vt:lpstr>
      <vt:lpstr>Revitalizace silničních stromořadí v Lozicích: realizace úseku Bor - Lozice</vt:lpstr>
      <vt:lpstr>Modernizace silnice II/322 Kojice – kvalitně navržená a dobře zrealizovaná investiční akce   </vt:lpstr>
      <vt:lpstr>Modernizace silnice II/322 Kojice</vt:lpstr>
      <vt:lpstr>Realizací to nekončí…</vt:lpstr>
      <vt:lpstr>Příklady běžných úhynů a poškození stromů</vt:lpstr>
      <vt:lpstr>A co silničáře dále trápí…</vt:lpstr>
      <vt:lpstr>Nežádoucí vegetace - náletové dřeviny, invazní druhy</vt:lpstr>
      <vt:lpstr>Rizikové stromy na sousedních pozemcích</vt:lpstr>
      <vt:lpstr>Stromy v těsné blízkosti vozovky</vt:lpstr>
      <vt:lpstr>Další příklady možných problémů</vt:lpstr>
      <vt:lpstr>A co silničáře trápí nejvíc?  Legislativa a byrokracie !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renata</dc:creator>
  <cp:lastModifiedBy>Weisbauer</cp:lastModifiedBy>
  <cp:revision>128</cp:revision>
  <dcterms:created xsi:type="dcterms:W3CDTF">2017-07-28T06:56:14Z</dcterms:created>
  <dcterms:modified xsi:type="dcterms:W3CDTF">2024-05-14T09:37:07Z</dcterms:modified>
</cp:coreProperties>
</file>