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9" r:id="rId3"/>
    <p:sldId id="260" r:id="rId4"/>
    <p:sldId id="297" r:id="rId5"/>
    <p:sldId id="263" r:id="rId6"/>
    <p:sldId id="294" r:id="rId7"/>
    <p:sldId id="300" r:id="rId8"/>
    <p:sldId id="267" r:id="rId9"/>
    <p:sldId id="277" r:id="rId10"/>
    <p:sldId id="301" r:id="rId11"/>
    <p:sldId id="278" r:id="rId12"/>
    <p:sldId id="279" r:id="rId13"/>
    <p:sldId id="274" r:id="rId14"/>
    <p:sldId id="282" r:id="rId15"/>
    <p:sldId id="293" r:id="rId16"/>
    <p:sldId id="291" r:id="rId17"/>
    <p:sldId id="296" r:id="rId1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48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0" autoAdjust="0"/>
  </p:normalViewPr>
  <p:slideViewPr>
    <p:cSldViewPr>
      <p:cViewPr varScale="1">
        <p:scale>
          <a:sx n="66" d="100"/>
          <a:sy n="66" d="100"/>
        </p:scale>
        <p:origin x="90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D93604-4E83-4EF9-B3EF-CBA4AC5E97FF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34C504-9D6B-4EC1-9A34-836AE5AAA9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3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F8D2E-D236-4684-BFC5-F2609F88F90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0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4C504-9D6B-4EC1-9A34-836AE5AAA9BB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35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4C504-9D6B-4EC1-9A34-836AE5AAA9BB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4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bdélník 9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bdélník 10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89896D-A07B-4523-81B0-3579DB6E5259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A6B9FF-5D06-421A-8C78-57E34D4EC3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B544-0374-4AA0-A362-E946E4813D80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98CB-2143-4A07-A52E-4B0EC1BA44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bdélník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bdélník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AC7E-F658-4082-AA49-CB791AB0F411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BCC9-36DF-4F70-9B5E-BBC43BECC9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9301-BA78-47B5-B460-6409FE8944D1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0471-B270-43CD-8982-7ED2854BAB0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bdélní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3C8F-787E-4312-B6E8-1B3B1B433BE4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6CAC26-C3EA-4499-A66C-053B945DB5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67237D-3DF3-4818-AF00-242AB3F87A7E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81648A-1971-4693-92F6-061B8186517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16A418-29F5-4806-8D7B-749ED84D270A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5B522A-B5FA-498F-8A12-ADA52D48B16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FA33-BACB-4C6E-BD20-F84C011F0D6C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D8E8-6581-4A93-A3A5-D2D9527B4E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FDBA-2D8D-4A25-AC60-E65A505EB35C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B1EC31-A3E4-443C-9F63-348907F2308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3BCD-F286-4DD6-B7CF-B89757FF97D3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C21D-D6EB-4C2A-924B-E6EA59D443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bdélník 8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bdélník 9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bdélník 10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012B8A-5E19-44C8-BCD0-D109039166B5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FD894E7-DB6F-4D05-B357-1CEFE73C052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7BCC0D-DA01-4351-A124-0BAA78070815}" type="datetimeFigureOut">
              <a:rPr lang="cs-CZ"/>
              <a:pPr>
                <a:defRPr/>
              </a:pPr>
              <a:t>25.04.2023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1D5A3F-007E-4543-8624-0657D7BCA7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694" r:id="rId6"/>
    <p:sldLayoutId id="2147483700" r:id="rId7"/>
    <p:sldLayoutId id="2147483693" r:id="rId8"/>
    <p:sldLayoutId id="2147483701" r:id="rId9"/>
    <p:sldLayoutId id="2147483692" r:id="rId10"/>
    <p:sldLayoutId id="21474837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codexis.cz/legislativa/CR650_2022_02_01#L7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3592" y="1988840"/>
            <a:ext cx="7560840" cy="12241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PROJEKTY OBNOVY SILNIČNÍ VEGETACE</a:t>
            </a:r>
            <a:br>
              <a:rPr lang="cs-CZ" sz="2800" b="1" dirty="0"/>
            </a:br>
            <a:r>
              <a:rPr lang="cs-CZ" sz="2800" b="1" dirty="0"/>
              <a:t> V PARDUBICKÉM KRAJI U SILNIC II. A III. TŘÍD</a:t>
            </a:r>
            <a:endParaRPr lang="cs-CZ" sz="2800" dirty="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1800" b="1" dirty="0"/>
              <a:t>Seminář 28. dubna 2023 v </a:t>
            </a:r>
            <a:r>
              <a:rPr lang="cs-CZ" sz="1800" b="1" dirty="0" err="1"/>
              <a:t>Trpišově</a:t>
            </a:r>
            <a:endParaRPr lang="cs-CZ" sz="1800" b="1" dirty="0"/>
          </a:p>
        </p:txBody>
      </p:sp>
      <p:pic>
        <p:nvPicPr>
          <p:cNvPr id="14339" name="Obrázek 3" descr="C:\Users\switch.man\Desktop\Práce\loga\SUS-logo_1100px_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5" y="692697"/>
            <a:ext cx="26654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67608" y="4531796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Ing. František Weisbauer - ekolog </a:t>
            </a:r>
            <a:r>
              <a:rPr lang="cs-CZ" sz="1400" dirty="0" err="1"/>
              <a:t>SÚSPk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Doubravice 98, Pardubice</a:t>
            </a:r>
            <a:br>
              <a:rPr lang="cs-CZ" sz="1400" dirty="0"/>
            </a:br>
            <a:r>
              <a:rPr lang="cs-CZ" sz="1400" dirty="0"/>
              <a:t>frantisek.weisbauer@suspk.cz; 724 162 195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2136648" y="260648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r>
              <a:rPr lang="cs-CZ" sz="2000" b="1" dirty="0"/>
              <a:t/>
            </a:r>
            <a:br>
              <a:rPr lang="cs-CZ" sz="2000" b="1" dirty="0"/>
            </a:b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C43E1008-4AAA-F33C-B51D-DE90561CE6BF}"/>
              </a:ext>
            </a:extLst>
          </p:cNvPr>
          <p:cNvSpPr txBox="1"/>
          <p:nvPr/>
        </p:nvSpPr>
        <p:spPr>
          <a:xfrm>
            <a:off x="3071664" y="1560153"/>
            <a:ext cx="7218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Přehledná situace o vlastnictví pozemků s doprovodnou zelení komunikace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F13BDFE-7243-CA73-7028-10E0621DD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94" y="1916833"/>
            <a:ext cx="6579812" cy="45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0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B9E50BBC-F9B5-620B-25A4-507D9F17014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00596" y="1600200"/>
            <a:ext cx="6425758" cy="4495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D3865320-259E-E539-57E4-C1ED5D37BC4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99656" y="1628800"/>
            <a:ext cx="6446596" cy="4495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endParaRPr lang="cs-CZ" sz="2400" dirty="0"/>
          </a:p>
        </p:txBody>
      </p:sp>
      <p:pic>
        <p:nvPicPr>
          <p:cNvPr id="7" name="Zástupný obsah 5">
            <a:extLst>
              <a:ext uri="{FF2B5EF4-FFF2-40B4-BE49-F238E27FC236}">
                <a16:creationId xmlns="" xmlns:a16="http://schemas.microsoft.com/office/drawing/2014/main" id="{0BA550CC-18AC-DC2D-D137-F04D944DC8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95839" y="1600200"/>
            <a:ext cx="6435272" cy="4495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67ACAB63-6F58-0AC0-D5EB-B50D639D9F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02586" y="1600200"/>
            <a:ext cx="6421778" cy="4495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>
          <a:xfrm>
            <a:off x="2135188" y="26035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A2C41B16-6186-6C9A-CF16-C96C7561EBA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72707" y="1600200"/>
            <a:ext cx="6481537" cy="4495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>
          <a:xfrm>
            <a:off x="2135188" y="26035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61BE070-8F55-8ADF-941D-CF8D9F03CA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800" dirty="0"/>
              <a:t>Vnější přímé náklady na PD (dopravní řešení, vegetační část) 135 tis.</a:t>
            </a:r>
          </a:p>
          <a:p>
            <a:endParaRPr lang="cs-CZ" sz="1800" dirty="0"/>
          </a:p>
          <a:p>
            <a:r>
              <a:rPr lang="cs-CZ" sz="1800" dirty="0"/>
              <a:t>Odhad celkových nákladů na PD, tj. k uvedené částce započítání odhadu nákladů na vytyčení a zaměření lokality vlastními silami, účast pracovníků SÚSPK, DI Policie, silničního správního úřadu, ŽP, OÚ či obcí, zástupců MAS </a:t>
            </a:r>
            <a:r>
              <a:rPr lang="cs-CZ" sz="1800" dirty="0" err="1"/>
              <a:t>Chrastecko</a:t>
            </a:r>
            <a:r>
              <a:rPr lang="cs-CZ" sz="1800" dirty="0"/>
              <a:t> a </a:t>
            </a:r>
            <a:r>
              <a:rPr lang="cs-CZ" sz="1800" dirty="0" err="1"/>
              <a:t>Košumbersko</a:t>
            </a:r>
            <a:r>
              <a:rPr lang="cs-CZ" sz="1800" dirty="0"/>
              <a:t>, atd. na jednáních, zastupitelstvech …</a:t>
            </a:r>
          </a:p>
          <a:p>
            <a:r>
              <a:rPr lang="cs-CZ" sz="1800" b="1" dirty="0"/>
              <a:t>Hodnota  projektové dokumentace cca 250 tis.</a:t>
            </a:r>
          </a:p>
          <a:p>
            <a:endParaRPr lang="cs-CZ" sz="1800" dirty="0"/>
          </a:p>
          <a:p>
            <a:r>
              <a:rPr lang="cs-CZ" sz="1800" dirty="0"/>
              <a:t>Před vlastní výsadbou je třeba počítat s přípravou území. </a:t>
            </a:r>
          </a:p>
          <a:p>
            <a:r>
              <a:rPr lang="cs-CZ" sz="1800" dirty="0"/>
              <a:t>- obnova příkopů - náklad 89 tis. na km, v daném území </a:t>
            </a:r>
            <a:r>
              <a:rPr lang="cs-CZ" sz="1800" b="1" dirty="0"/>
              <a:t>cca</a:t>
            </a:r>
            <a:r>
              <a:rPr lang="cs-CZ" sz="1800" dirty="0"/>
              <a:t> </a:t>
            </a:r>
            <a:r>
              <a:rPr lang="cs-CZ" sz="1800" b="1" dirty="0"/>
              <a:t>925 tis.</a:t>
            </a:r>
          </a:p>
          <a:p>
            <a:pPr marL="0" indent="0">
              <a:buNone/>
            </a:pPr>
            <a:r>
              <a:rPr lang="cs-CZ" sz="1800" dirty="0"/>
              <a:t>       + skládkovné za uložení vytěžené hmoty </a:t>
            </a:r>
          </a:p>
          <a:p>
            <a:r>
              <a:rPr lang="cs-CZ" sz="1800" dirty="0"/>
              <a:t>- další náklady, které nekryje žádná dotace  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03713" y="2708920"/>
            <a:ext cx="5170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</a:rPr>
              <a:t>Děkuji za pozornost.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2136775" y="260648"/>
            <a:ext cx="8153400" cy="990600"/>
          </a:xfrm>
        </p:spPr>
        <p:txBody>
          <a:bodyPr/>
          <a:lstStyle/>
          <a:p>
            <a:pPr eaLnBrk="1" hangingPunct="1"/>
            <a:r>
              <a:rPr lang="cs-CZ" sz="2400" b="1" dirty="0"/>
              <a:t>Aktuální projekty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REVITALIZACE SILNIČNÍCH STROMOŘADÍ V LOZICÍCH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OBNOVA SILNIČNÍ DOPROVODNÉ VEGETACE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000" b="1" dirty="0"/>
              <a:t>     – KRALICKO 2019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DALŠÍ PROJEKTY SE REALIZUJÍ, NEBO PŘIPRAVUJÍ V RÁMCI MODERNIZACÍ SILNIC A BUDOVÁNÍ PŘIVADĚČŮ K D35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V REŽIMU VÝSTAVBY D35 JSOU U VYBRANÝCH PŘELOŽEK SILNIC II. A III. V RÁMCI VEGETAČNÍ ÚPRAV REALIZOVÁNY VÝSADBY DŘEVIN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16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2400" b="1" dirty="0"/>
              <a:t>PRÁVNÍ RÁMEC REVITALIZACE STROMOŘADÍ</a:t>
            </a:r>
            <a:endParaRPr lang="cs-CZ" sz="2400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buNone/>
            </a:pPr>
            <a:r>
              <a:rPr lang="cs-CZ" sz="2000" b="1" dirty="0"/>
              <a:t>Zákon 114/1997 Sb.</a:t>
            </a:r>
            <a:r>
              <a:rPr lang="pl-PL" sz="2000" b="1" dirty="0"/>
              <a:t> o ochraně přírody a krajiny</a:t>
            </a:r>
          </a:p>
          <a:p>
            <a:pPr eaLnBrk="1" hangingPunct="1">
              <a:buFont typeface="Wingdings" pitchFamily="2" charset="2"/>
              <a:buNone/>
            </a:pPr>
            <a:endParaRPr lang="cs-CZ" sz="1600" i="1" dirty="0"/>
          </a:p>
          <a:p>
            <a:pPr eaLnBrk="1" hangingPunct="1">
              <a:buNone/>
            </a:pPr>
            <a:r>
              <a:rPr lang="cs-CZ" sz="1600" i="1" dirty="0"/>
              <a:t>§ 7  </a:t>
            </a:r>
            <a:r>
              <a:rPr lang="cs-CZ" sz="1600" b="1" dirty="0"/>
              <a:t>Ochrana dřevin</a:t>
            </a:r>
            <a:endParaRPr lang="cs-CZ" sz="1600" dirty="0"/>
          </a:p>
          <a:p>
            <a:pPr eaLnBrk="1" hangingPunct="1"/>
            <a:r>
              <a:rPr lang="cs-CZ" sz="1600" i="1" dirty="0"/>
              <a:t> </a:t>
            </a:r>
            <a:r>
              <a:rPr lang="cs-CZ" sz="1600" dirty="0"/>
              <a:t>(3) </a:t>
            </a:r>
            <a:r>
              <a:rPr lang="cs-CZ" sz="1600" u="sng" dirty="0"/>
              <a:t>Péče o dřeviny, zejména jejich ošetřování a udržování je </a:t>
            </a:r>
            <a:r>
              <a:rPr lang="cs-CZ" sz="1600" b="1" u="sng" dirty="0"/>
              <a:t>povinností</a:t>
            </a:r>
            <a:r>
              <a:rPr lang="cs-CZ" sz="1600" u="sng" dirty="0"/>
              <a:t> vlastníků. </a:t>
            </a:r>
            <a:r>
              <a:rPr lang="cs-CZ" sz="1600" dirty="0"/>
              <a:t>Při výskytu nákazy dřevin epidemickými či jinými jejich vážnými chorobami, může orgán ochrany přírody uložit vlastníkům provedení nezbytných zásahů, včetně pokácení dřevin.</a:t>
            </a:r>
          </a:p>
          <a:p>
            <a:pPr eaLnBrk="1" hangingPunct="1"/>
            <a:endParaRPr lang="cs-CZ" sz="1600" dirty="0"/>
          </a:p>
          <a:p>
            <a:pPr eaLnBrk="1" hangingPunct="1"/>
            <a:endParaRPr lang="cs-CZ" sz="1600" dirty="0"/>
          </a:p>
          <a:p>
            <a:pPr eaLnBrk="1" hangingPunct="1"/>
            <a:r>
              <a:rPr lang="cs-CZ" sz="1600" b="1" dirty="0"/>
              <a:t>POVINNOST JE, RESP. BY MĚLA BÝT PROPOJENA  SE ZODPOVĚDNOSTÍ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81B46FC-9570-11ED-775C-AFACB7D0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PRÁVNÍ RÁMEC REVITALIZACE STROMOŘADÍ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99882CA-7665-050D-99DE-1D9CF06DD3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800" b="1" dirty="0"/>
              <a:t>Zákon 114/1997 Sb.</a:t>
            </a:r>
            <a:r>
              <a:rPr lang="pl-PL" sz="1800" b="1" dirty="0"/>
              <a:t> o ochraně přírody a krajiny</a:t>
            </a:r>
          </a:p>
          <a:p>
            <a:r>
              <a:rPr lang="pl-PL" sz="1800" b="1" dirty="0"/>
              <a:t>§ 9 </a:t>
            </a:r>
            <a:r>
              <a:rPr lang="cs-CZ" sz="1800" b="1" dirty="0"/>
              <a:t>Náhradní výsadba a odvody</a:t>
            </a:r>
            <a:endParaRPr lang="cs-CZ" sz="1800" dirty="0"/>
          </a:p>
          <a:p>
            <a:r>
              <a:rPr lang="cs-CZ" sz="1800" dirty="0"/>
              <a:t>(1) Orgán ochrany přírody může ve svém rozhodnutí o povolení kácení dřevin uložit žadateli přiměřenou náhradní výsadbu ke kompenzaci ekologické újmy vzniklé pokácením dřevin. Současně může uložit následnou péči o dřeviny po nezbytně nutnou dobu, nejvýše však na dobu pěti let.</a:t>
            </a:r>
          </a:p>
          <a:p>
            <a:r>
              <a:rPr lang="cs-CZ" sz="1800" dirty="0"/>
              <a:t>(2) Náhradní výsadbu podle </a:t>
            </a:r>
            <a:r>
              <a:rPr lang="cs-CZ" sz="1800" dirty="0">
                <a:hlinkClick r:id="rId3"/>
              </a:rPr>
              <a:t>odstavce 1</a:t>
            </a:r>
            <a:r>
              <a:rPr lang="cs-CZ" sz="1800" dirty="0"/>
              <a:t> lze uložit na pozemcích, které nejsou ve vlastnictví žadatele o kácení, jen s předchozím souhlasem jejich vlastníka. </a:t>
            </a:r>
            <a:r>
              <a:rPr lang="cs-CZ" sz="1800" b="1" u="sng" dirty="0"/>
              <a:t>Obce vedou přehled pozemků vhodných pro náhradní výsadbu ve svém územním obvodu</a:t>
            </a:r>
            <a:r>
              <a:rPr lang="cs-CZ" sz="1800" dirty="0"/>
              <a:t> po předběžném projednání s jejich vlastníkem.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22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2400" b="1" dirty="0"/>
              <a:t>PRÁVNÍ RÁMEC REVITALIZACE STROMOŘADÍ</a:t>
            </a:r>
            <a:endParaRPr lang="cs-CZ" sz="2400" dirty="0"/>
          </a:p>
        </p:txBody>
      </p:sp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buNone/>
            </a:pPr>
            <a:r>
              <a:rPr lang="cs-CZ" sz="2000" b="1" dirty="0"/>
              <a:t>Zákon 89/2012 Sb. ze dne 3. února 2012 v platném znění (Občanský zákoník)</a:t>
            </a:r>
            <a:r>
              <a:rPr lang="cs-CZ" sz="2000" dirty="0"/>
              <a:t> </a:t>
            </a:r>
          </a:p>
          <a:p>
            <a:pPr eaLnBrk="1" hangingPunct="1">
              <a:buNone/>
            </a:pPr>
            <a:endParaRPr lang="cs-CZ" sz="1800" dirty="0"/>
          </a:p>
          <a:p>
            <a:pPr eaLnBrk="1" hangingPunct="1">
              <a:buNone/>
            </a:pPr>
            <a:r>
              <a:rPr lang="cs-CZ" sz="1600" dirty="0"/>
              <a:t>Omezuje výsadbu stromů při hranici pozemků</a:t>
            </a:r>
          </a:p>
          <a:p>
            <a:pPr eaLnBrk="1" hangingPunct="1">
              <a:buNone/>
            </a:pPr>
            <a:endParaRPr lang="cs-CZ" sz="1600" dirty="0"/>
          </a:p>
          <a:p>
            <a:pPr eaLnBrk="1" hangingPunct="1">
              <a:buNone/>
            </a:pPr>
            <a:r>
              <a:rPr lang="cs-CZ" sz="1600" i="1" dirty="0"/>
              <a:t>§ 1017</a:t>
            </a:r>
            <a:endParaRPr lang="cs-CZ" sz="1600" dirty="0"/>
          </a:p>
          <a:p>
            <a:pPr eaLnBrk="1" hangingPunct="1"/>
            <a:r>
              <a:rPr lang="cs-CZ" sz="1600" i="1" dirty="0"/>
              <a:t>Má-li pro to vlastník pozemku rozumný důvod, může požadovat, aby se soused zdržel sázení stromů v těsné blízkosti společné hranice pozemků, a vysadil-li je nebo nechal-li je vzrůst, aby je odstranil. Nestanoví-li jiný právní předpis nebo neplyne-li z místních zvyklostí něco jiného, platí pro stromy dorůstající obvykle výšky přesahující 3 m jako přípustná vzdálenost od společné hranice pozemků 3 m a pro ostatní stromy 1,5 m.</a:t>
            </a:r>
            <a:endParaRPr lang="cs-CZ" sz="1600" dirty="0"/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ZÁKLADNÍ TECHNICKÉ PARAMETRY – SILNIČNÍ PŘÍKOP</a:t>
            </a:r>
            <a:endParaRPr lang="cs-CZ" sz="2400" dirty="0"/>
          </a:p>
        </p:txBody>
      </p:sp>
      <p:pic>
        <p:nvPicPr>
          <p:cNvPr id="4" name="Zástupný symbol pro obsah 3" descr="A2.6 Vzorové příčné řezy detai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1988840"/>
            <a:ext cx="4464496" cy="3064036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Vzorový řez okrajem vozovky se silničním příkopem</a:t>
            </a:r>
          </a:p>
          <a:p>
            <a:endParaRPr lang="cs-CZ" sz="1800" dirty="0"/>
          </a:p>
          <a:p>
            <a:r>
              <a:rPr lang="cs-CZ" sz="1800" dirty="0"/>
              <a:t>tloušťka konstrukční vrstvy vozovky se může měnit podle konkrétních podmínek</a:t>
            </a:r>
          </a:p>
          <a:p>
            <a:r>
              <a:rPr lang="cs-CZ" sz="1800" dirty="0"/>
              <a:t>celková šířka silničního příkopu by se za obvyklých podmínek měla pohybovat v rozmezí 3,5-4,5 m</a:t>
            </a:r>
          </a:p>
          <a:p>
            <a:r>
              <a:rPr lang="cs-CZ" sz="1800" dirty="0"/>
              <a:t>dno příkopu se musí, mělo by se, nacházet pod úrovní pláně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REVITALIZACE SILNIČNÍCH STROMOŘADÍ V LOZICÍCH</a:t>
            </a: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29283DF2-F5CD-0CA9-681C-9F640F8304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0514" y="1600200"/>
            <a:ext cx="7865923" cy="4495800"/>
          </a:xfrm>
        </p:spPr>
      </p:pic>
    </p:spTree>
    <p:extLst>
      <p:ext uri="{BB962C8B-B14F-4D97-AF65-F5344CB8AC3E}">
        <p14:creationId xmlns:p14="http://schemas.microsoft.com/office/powerpoint/2010/main" val="371644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endParaRPr lang="cs-CZ" sz="2400" dirty="0"/>
          </a:p>
        </p:txBody>
      </p:sp>
      <p:pic>
        <p:nvPicPr>
          <p:cNvPr id="3" name="Zástupný obsah 2">
            <a:extLst>
              <a:ext uri="{FF2B5EF4-FFF2-40B4-BE49-F238E27FC236}">
                <a16:creationId xmlns="" xmlns:a16="http://schemas.microsoft.com/office/drawing/2014/main" id="{084FAB1D-B9FC-A44F-1410-D52F8055F3B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75068" y="1600200"/>
            <a:ext cx="6676815" cy="4495800"/>
          </a:xfr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EC2C91EB-F49E-EBBD-5C51-BC37704D5A52}"/>
              </a:ext>
            </a:extLst>
          </p:cNvPr>
          <p:cNvSpPr txBox="1"/>
          <p:nvPr/>
        </p:nvSpPr>
        <p:spPr>
          <a:xfrm>
            <a:off x="2875067" y="5877272"/>
            <a:ext cx="71093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000" b="1" dirty="0"/>
              <a:t>Uživatelé zemědělské půdy na pozemcích navazujících na pozemky s doprovodnou zelení komunikace</a:t>
            </a:r>
          </a:p>
          <a:p>
            <a:r>
              <a:rPr lang="cs-CZ" sz="1000" dirty="0"/>
              <a:t>zdroj: Veřejný registr zemědělské půdy LPIS  </a:t>
            </a:r>
            <a:r>
              <a:rPr lang="cs-CZ" sz="1000" dirty="0">
                <a:solidFill>
                  <a:srgbClr val="00B0F0"/>
                </a:solidFill>
              </a:rPr>
              <a:t>https://eagri.cz/public/app/lpisext/lpis/verejny2/plpis/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2136648" y="260648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sz="2400" b="1" dirty="0"/>
              <a:t>REVITALIZACE SILNIČNÍCH STROMOŘADÍ V LOZICÍCH</a:t>
            </a:r>
            <a:r>
              <a:rPr lang="cs-CZ" sz="2000" b="1" dirty="0"/>
              <a:t/>
            </a:r>
            <a:br>
              <a:rPr lang="cs-CZ" sz="2000" b="1" dirty="0"/>
            </a:b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E5CF21F3-E5EF-97B5-D8D1-BFC1749F38AF}"/>
              </a:ext>
            </a:extLst>
          </p:cNvPr>
          <p:cNvSpPr txBox="1"/>
          <p:nvPr/>
        </p:nvSpPr>
        <p:spPr>
          <a:xfrm>
            <a:off x="3119707" y="1628800"/>
            <a:ext cx="5676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Přehledná situace o vlastnictví pozemků s doprovodnou zelení komunikace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C5FAE06-5B73-88B9-BF37-AE33E2B5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945256"/>
            <a:ext cx="6552728" cy="46200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</TotalTime>
  <Words>492</Words>
  <Application>Microsoft Office PowerPoint</Application>
  <PresentationFormat>Širokoúhlá obrazovka</PresentationFormat>
  <Paragraphs>69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Wingdings 2</vt:lpstr>
      <vt:lpstr>Medián</vt:lpstr>
      <vt:lpstr>PROJEKTY OBNOVY SILNIČNÍ VEGETACE  V PARDUBICKÉM KRAJI U SILNIC II. A III. TŘÍD</vt:lpstr>
      <vt:lpstr>Aktuální projekty </vt:lpstr>
      <vt:lpstr>PRÁVNÍ RÁMEC REVITALIZACE STROMOŘADÍ</vt:lpstr>
      <vt:lpstr>PRÁVNÍ RÁMEC REVITALIZACE STROMOŘADÍ</vt:lpstr>
      <vt:lpstr>PRÁVNÍ RÁMEC REVITALIZACE STROMOŘADÍ</vt:lpstr>
      <vt:lpstr>ZÁKLADNÍ TECHNICKÉ PARAMETRY – SILNIČNÍ PŘÍKOP</vt:lpstr>
      <vt:lpstr>REVITALIZACE SILNIČNÍCH STROMOŘADÍ V LOZICÍCH</vt:lpstr>
      <vt:lpstr>REVITALIZACE SILNIČNÍCH STROMOŘADÍ V LOZICÍCH</vt:lpstr>
      <vt:lpstr>REVITALIZACE SILNIČNÍCH STROMOŘADÍ V LOZICÍCH </vt:lpstr>
      <vt:lpstr>REVITALIZACE SILNIČNÍCH STROMOŘADÍ V LOZICÍCH </vt:lpstr>
      <vt:lpstr>REVITALIZACE SILNIČNÍCH STROMOŘADÍ V LOZICÍCH</vt:lpstr>
      <vt:lpstr>REVITALIZACE SILNIČNÍCH STROMOŘADÍ V LOZICÍCH</vt:lpstr>
      <vt:lpstr>REVITALIZACE SILNIČNÍCH STROMOŘADÍ V LOZICÍCH</vt:lpstr>
      <vt:lpstr>REVITALIZACE SILNIČNÍCH STROMOŘADÍ V LOZICÍCH</vt:lpstr>
      <vt:lpstr>REVITALIZACE SILNIČNÍCH STROMOŘADÍ V LOZICÍCH</vt:lpstr>
      <vt:lpstr>REVITALIZACE SILNIČNÍCH STROMOŘADÍ V LOZICÍCH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renata</dc:creator>
  <cp:lastModifiedBy>Weisbauer</cp:lastModifiedBy>
  <cp:revision>144</cp:revision>
  <dcterms:created xsi:type="dcterms:W3CDTF">2017-07-28T06:56:14Z</dcterms:created>
  <dcterms:modified xsi:type="dcterms:W3CDTF">2023-04-25T08:04:41Z</dcterms:modified>
</cp:coreProperties>
</file>