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9" r:id="rId3"/>
    <p:sldId id="321" r:id="rId4"/>
    <p:sldId id="330" r:id="rId5"/>
    <p:sldId id="334" r:id="rId6"/>
    <p:sldId id="331" r:id="rId7"/>
    <p:sldId id="332" r:id="rId8"/>
    <p:sldId id="333" r:id="rId9"/>
    <p:sldId id="335" r:id="rId10"/>
    <p:sldId id="336" r:id="rId11"/>
    <p:sldId id="310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Bohdalová" initials="MB" lastIdx="1" clrIdx="0">
    <p:extLst>
      <p:ext uri="{19B8F6BF-5375-455C-9EA6-DF929625EA0E}">
        <p15:presenceInfo xmlns:p15="http://schemas.microsoft.com/office/powerpoint/2012/main" userId="S-1-5-21-634776046-1901899948-3964706577-18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5500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0" autoAdjust="0"/>
    <p:restoredTop sz="96303" autoAdjust="0"/>
  </p:normalViewPr>
  <p:slideViewPr>
    <p:cSldViewPr>
      <p:cViewPr varScale="1">
        <p:scale>
          <a:sx n="105" d="100"/>
          <a:sy n="105" d="100"/>
        </p:scale>
        <p:origin x="79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AEB5C-6938-4313-B4F9-4C4F1213AF56}" type="datetimeFigureOut">
              <a:rPr lang="cs-CZ" smtClean="0"/>
              <a:t>12.04.2026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B4464-8345-4A87-9AEB-18DF64DBF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34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B4464-8345-4A87-9AEB-18DF64DBF99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22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6CFA-3CC7-42F5-9E09-1E46BD499979}" type="datetimeFigureOut">
              <a:rPr lang="cs-CZ" smtClean="0"/>
              <a:pPr/>
              <a:t>12.04.2026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9302-D552-426F-9043-3329140B2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ovací čára 12"/>
          <p:cNvCxnSpPr/>
          <p:nvPr/>
        </p:nvCxnSpPr>
        <p:spPr>
          <a:xfrm>
            <a:off x="2279576" y="573325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0" y="587727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828282"/>
                </a:solidFill>
                <a:latin typeface="Arial Black" pitchFamily="34" charset="0"/>
              </a:rPr>
              <a:t>P</a:t>
            </a:r>
            <a:r>
              <a:rPr lang="es-ES" sz="2800" dirty="0">
                <a:solidFill>
                  <a:srgbClr val="828282"/>
                </a:solidFill>
                <a:latin typeface="Arial Black" pitchFamily="34" charset="0"/>
              </a:rPr>
              <a:t>ROJEKT </a:t>
            </a:r>
            <a:r>
              <a:rPr lang="cs-CZ" sz="2800" dirty="0">
                <a:solidFill>
                  <a:srgbClr val="828282"/>
                </a:solidFill>
                <a:latin typeface="Arial Black" pitchFamily="34" charset="0"/>
              </a:rPr>
              <a:t>DIGITALIZACE </a:t>
            </a:r>
            <a:r>
              <a:rPr lang="es-ES" sz="2800" dirty="0">
                <a:solidFill>
                  <a:srgbClr val="828282"/>
                </a:solidFill>
                <a:latin typeface="Arial Black" pitchFamily="34" charset="0"/>
              </a:rPr>
              <a:t>– </a:t>
            </a:r>
            <a:r>
              <a:rPr lang="cs-CZ" sz="2800" dirty="0">
                <a:solidFill>
                  <a:srgbClr val="828282"/>
                </a:solidFill>
                <a:latin typeface="Arial Black" pitchFamily="34" charset="0"/>
              </a:rPr>
              <a:t>SÚSPK</a:t>
            </a:r>
            <a:endParaRPr lang="es-ES" sz="2800" dirty="0">
              <a:solidFill>
                <a:srgbClr val="828282"/>
              </a:solidFill>
              <a:latin typeface="Arial Black" pitchFamily="34" charset="0"/>
            </a:endParaRPr>
          </a:p>
          <a:p>
            <a:pPr algn="ctr"/>
            <a:r>
              <a:rPr lang="cs-CZ" sz="1600" dirty="0">
                <a:solidFill>
                  <a:srgbClr val="828282"/>
                </a:solidFill>
                <a:latin typeface="Arial Black" pitchFamily="34" charset="0"/>
              </a:rPr>
              <a:t>Prezentace projektu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3CE26-5567-2240-9440-89AFC339723F}"/>
              </a:ext>
            </a:extLst>
          </p:cNvPr>
          <p:cNvSpPr txBox="1"/>
          <p:nvPr/>
        </p:nvSpPr>
        <p:spPr>
          <a:xfrm>
            <a:off x="0" y="5175973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Mališ 16.4.2026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D4689-FFDA-3B41-B232-FE16A44B163D}"/>
              </a:ext>
            </a:extLst>
          </p:cNvPr>
          <p:cNvSpPr/>
          <p:nvPr/>
        </p:nvSpPr>
        <p:spPr>
          <a:xfrm>
            <a:off x="803411" y="3013501"/>
            <a:ext cx="10585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Digitalizace údržby dopravní infrastruktury v gesci Správy a údržby silnic Pardubického kraje </a:t>
            </a:r>
            <a:endParaRPr lang="en-US" sz="2400" b="1" dirty="0">
              <a:solidFill>
                <a:srgbClr val="FF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FF5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FF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PASPORT </a:t>
            </a:r>
            <a:r>
              <a:rPr lang="cs-CZ" sz="2400" b="1" dirty="0">
                <a:solidFill>
                  <a:srgbClr val="FF5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VEGETACE v SÚSPK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FC84A3-B726-454D-8F3B-14526EEA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80" y="900712"/>
            <a:ext cx="5838638" cy="17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65F2C-4262-47C4-7EB0-E8F8E5D73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C65856C2-BB36-E220-D002-2A9C7FF39B21}"/>
              </a:ext>
            </a:extLst>
          </p:cNvPr>
          <p:cNvCxnSpPr/>
          <p:nvPr/>
        </p:nvCxnSpPr>
        <p:spPr>
          <a:xfrm>
            <a:off x="3143671" y="836712"/>
            <a:ext cx="5904656" cy="0"/>
          </a:xfrm>
          <a:prstGeom prst="line">
            <a:avLst/>
          </a:prstGeom>
          <a:ln>
            <a:solidFill>
              <a:srgbClr val="FF55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5E8D0D2-0780-5A7A-0914-5C0C53B0419F}"/>
              </a:ext>
            </a:extLst>
          </p:cNvPr>
          <p:cNvSpPr txBox="1"/>
          <p:nvPr/>
        </p:nvSpPr>
        <p:spPr>
          <a:xfrm>
            <a:off x="3287688" y="51498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5500"/>
                </a:solidFill>
                <a:latin typeface="Arial Black" pitchFamily="34" charset="0"/>
                <a:cs typeface="Arial" pitchFamily="34" charset="0"/>
              </a:rPr>
              <a:t>Co nás čeká</a:t>
            </a:r>
          </a:p>
        </p:txBody>
      </p:sp>
      <p:sp>
        <p:nvSpPr>
          <p:cNvPr id="9" name="Obdélník 1">
            <a:extLst>
              <a:ext uri="{FF2B5EF4-FFF2-40B4-BE49-F238E27FC236}">
                <a16:creationId xmlns:a16="http://schemas.microsoft.com/office/drawing/2014/main" id="{028E274E-2342-D367-2043-9D7F51E0279A}"/>
              </a:ext>
            </a:extLst>
          </p:cNvPr>
          <p:cNvSpPr/>
          <p:nvPr/>
        </p:nvSpPr>
        <p:spPr>
          <a:xfrm>
            <a:off x="352376" y="1206044"/>
            <a:ext cx="118093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Plán do budoucna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rozvoj a využití pasportu zeleně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Pravidelná aktualizace a revize dat– systematické kontroly v terénu, nastavení cyklů revizí (např. 1× ročně / dle rizikovosti)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Zvyšování kvality dat– doplnění chybějících atributů, sjednocení klasifikací (druhy, stav, zásahy), eliminace duplicit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Rozšíření datového modelu– doplnění dalších parametrů (např. rizikovost stromů, ekologická hodnota, vazba na majetek)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Automatizace generování dokumentů– výstupy typu: inventarizační seznamy, podklady pro kácení, reporty o stavu zeleně, exporty pro úřady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Napojení na rozpočty a plánování údržby– propojení evidence na plán prací, finanční plánování a sledování nákladů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Pokročilé analýzy a reporting– přehledy stavu zeleně, trendové analýzy, identifikace rizikových lokalit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Integrace s dalšími systémy– GIS, majetkové evidence,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systémy, případně ekonomické systémy obce/města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Rozvoj mobilní aplikace– zjednodušení práce v terénu, nové funkce (např. hlasové zadávání, automatické vyplňování, lepší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režim)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Školení uživatelů a metodická podpora– průběžné vzdělávání pracovníků pro správné a jednotné zadávání dat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Využití moderních technologií– např. AI pro rozpoznávání stromů z fotek, automatické vyhodnocení stavu nebo detekce změn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60B059A-F4D9-1331-1F7B-DA0801403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4685" r="72867" b="30927"/>
          <a:stretch/>
        </p:blipFill>
        <p:spPr bwMode="auto">
          <a:xfrm>
            <a:off x="1235459" y="85920"/>
            <a:ext cx="1224136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4865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ctech_movisio_zdroje_3036\prezentace\podklady\logo_pruhy_vetsi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4320" y="1412776"/>
            <a:ext cx="1643361" cy="104764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C9874F-FB16-A34B-873A-53940DE711DB}"/>
              </a:ext>
            </a:extLst>
          </p:cNvPr>
          <p:cNvSpPr/>
          <p:nvPr/>
        </p:nvSpPr>
        <p:spPr>
          <a:xfrm>
            <a:off x="4863227" y="3501008"/>
            <a:ext cx="2465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</a:t>
            </a:r>
          </a:p>
          <a:p>
            <a:pPr algn="ctr"/>
            <a:r>
              <a:rPr lang="cs-CZ" sz="2400" b="1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POZORNOST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F926DEB-9DDD-45BA-A1F3-D81FA9388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4685" r="72867" b="30927"/>
          <a:stretch/>
        </p:blipFill>
        <p:spPr bwMode="auto">
          <a:xfrm>
            <a:off x="4863227" y="1340768"/>
            <a:ext cx="2054454" cy="13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7575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3143671" y="836712"/>
            <a:ext cx="5904656" cy="0"/>
          </a:xfrm>
          <a:prstGeom prst="line">
            <a:avLst/>
          </a:prstGeom>
          <a:ln>
            <a:solidFill>
              <a:srgbClr val="FF55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287688" y="51498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5500"/>
                </a:solidFill>
                <a:latin typeface="Arial Black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9" name="Obdélník 1">
            <a:extLst>
              <a:ext uri="{FF2B5EF4-FFF2-40B4-BE49-F238E27FC236}">
                <a16:creationId xmlns:a16="http://schemas.microsoft.com/office/drawing/2014/main" id="{88BE932A-BA2F-4042-B9EC-6C9F5C2B7421}"/>
              </a:ext>
            </a:extLst>
          </p:cNvPr>
          <p:cNvSpPr/>
          <p:nvPr/>
        </p:nvSpPr>
        <p:spPr>
          <a:xfrm>
            <a:off x="911424" y="1414037"/>
            <a:ext cx="8712967" cy="437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Stav pasportu vegetace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Mobilní aplikace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Webová aplikace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Praktická ukázka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Co nás čeká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726622-1D38-4B96-827C-B4F53703F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4685" r="72867" b="30927"/>
          <a:stretch/>
        </p:blipFill>
        <p:spPr bwMode="auto">
          <a:xfrm>
            <a:off x="1235459" y="85920"/>
            <a:ext cx="1224136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87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9CDA03-11A3-1FB2-1936-7EB5BFC5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74A34FF7-04E7-9280-D5A3-B0248E7423EE}"/>
              </a:ext>
            </a:extLst>
          </p:cNvPr>
          <p:cNvCxnSpPr/>
          <p:nvPr/>
        </p:nvCxnSpPr>
        <p:spPr>
          <a:xfrm>
            <a:off x="3143671" y="836712"/>
            <a:ext cx="5904656" cy="0"/>
          </a:xfrm>
          <a:prstGeom prst="line">
            <a:avLst/>
          </a:prstGeom>
          <a:ln>
            <a:solidFill>
              <a:srgbClr val="FF55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90C32F-C3C7-C1F2-916E-10837B30936C}"/>
              </a:ext>
            </a:extLst>
          </p:cNvPr>
          <p:cNvSpPr txBox="1"/>
          <p:nvPr/>
        </p:nvSpPr>
        <p:spPr>
          <a:xfrm>
            <a:off x="3287688" y="51498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5500"/>
                </a:solidFill>
                <a:latin typeface="Arial Black" pitchFamily="34" charset="0"/>
                <a:cs typeface="Arial" pitchFamily="34" charset="0"/>
              </a:rPr>
              <a:t>Stav pasportu zeleně</a:t>
            </a:r>
          </a:p>
        </p:txBody>
      </p:sp>
      <p:sp>
        <p:nvSpPr>
          <p:cNvPr id="9" name="Obdélník 1">
            <a:extLst>
              <a:ext uri="{FF2B5EF4-FFF2-40B4-BE49-F238E27FC236}">
                <a16:creationId xmlns:a16="http://schemas.microsoft.com/office/drawing/2014/main" id="{64A6F9BB-954E-0E0A-7B24-4151EC38C77E}"/>
              </a:ext>
            </a:extLst>
          </p:cNvPr>
          <p:cNvSpPr/>
          <p:nvPr/>
        </p:nvSpPr>
        <p:spPr>
          <a:xfrm>
            <a:off x="352376" y="1206044"/>
            <a:ext cx="1180931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časný stav pasportu vegetace - SÚSPK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Projekt digitalizace zavedl jednotnou metodiku (P1) pro sběr a inventarizace pasportu, PSM a APSM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110 000+ záznamů stromů v databázi (kompletní aktualizace cest mistrovství Chrudim)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15 049 záznamu plošné vegetace – trávní a jiné porosty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Využíti a cíle využití pasport v provoze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Evidence a aktualizace prvků zeleně přímo v terénu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Geolokační zaměření a přesná identifikace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Fotodokumentace a její okamžité přiřazení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Hodnocení zdravotního stavu, plánování a evidence zásahů (řez, kácení, výsadba, údržba)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 online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Kontrola a revize dat v reálném čase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Rychlé vyhodnocení stavu zeleně v lokalitě, podklad pro plán prací a rozpočty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terénních pracovníků, správců a managementu (jedna pravda o datech)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Integrace na další systémy (GIS, pasporty, majetek) – návaznost na mapové podklady, evidenci majetku obce/města nebo další agendy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A30331-EC83-59A9-F72B-F04A0D918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4685" r="72867" b="30927"/>
          <a:stretch/>
        </p:blipFill>
        <p:spPr bwMode="auto">
          <a:xfrm>
            <a:off x="1235459" y="85920"/>
            <a:ext cx="1224136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287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0BD964-198D-CCD5-04DF-DD0515B72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4D8E46DB-4E5C-202C-E132-ED73683A81F3}"/>
              </a:ext>
            </a:extLst>
          </p:cNvPr>
          <p:cNvCxnSpPr/>
          <p:nvPr/>
        </p:nvCxnSpPr>
        <p:spPr>
          <a:xfrm>
            <a:off x="3143671" y="836712"/>
            <a:ext cx="5904656" cy="0"/>
          </a:xfrm>
          <a:prstGeom prst="line">
            <a:avLst/>
          </a:prstGeom>
          <a:ln>
            <a:solidFill>
              <a:srgbClr val="FF55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43C50A-7795-D3DD-F9D7-41495F5A1E2D}"/>
              </a:ext>
            </a:extLst>
          </p:cNvPr>
          <p:cNvSpPr txBox="1"/>
          <p:nvPr/>
        </p:nvSpPr>
        <p:spPr>
          <a:xfrm>
            <a:off x="3287688" y="51498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5500"/>
                </a:solidFill>
                <a:latin typeface="Arial Black" pitchFamily="34" charset="0"/>
                <a:cs typeface="Arial" pitchFamily="34" charset="0"/>
              </a:rPr>
              <a:t>Webová aplikace - PSM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40C892A-B17D-3F64-9E35-EAD84AB69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4685" r="72867" b="30927"/>
          <a:stretch/>
        </p:blipFill>
        <p:spPr bwMode="auto">
          <a:xfrm>
            <a:off x="1235459" y="85920"/>
            <a:ext cx="1224136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83B2245-629C-E82D-C617-F7F0049F9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27" y="1199736"/>
            <a:ext cx="10992545" cy="5262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38146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3A1FA6-389C-CB6F-FF1F-987E6237D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2FFBB3E3-8D2B-FD6B-40ED-173902F295E3}"/>
              </a:ext>
            </a:extLst>
          </p:cNvPr>
          <p:cNvCxnSpPr/>
          <p:nvPr/>
        </p:nvCxnSpPr>
        <p:spPr>
          <a:xfrm>
            <a:off x="3143671" y="836712"/>
            <a:ext cx="5904656" cy="0"/>
          </a:xfrm>
          <a:prstGeom prst="line">
            <a:avLst/>
          </a:prstGeom>
          <a:ln>
            <a:solidFill>
              <a:srgbClr val="FF55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275D464-6EC2-1904-2427-BD2526FB2003}"/>
              </a:ext>
            </a:extLst>
          </p:cNvPr>
          <p:cNvSpPr txBox="1"/>
          <p:nvPr/>
        </p:nvSpPr>
        <p:spPr>
          <a:xfrm>
            <a:off x="3287688" y="51498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5500"/>
                </a:solidFill>
                <a:latin typeface="Arial Black" pitchFamily="34" charset="0"/>
                <a:cs typeface="Arial" pitchFamily="34" charset="0"/>
              </a:rPr>
              <a:t>Terénní aplikace - APSM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E7BA4DA-3DD1-FCCE-F305-817713F3C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4685" r="72867" b="30927"/>
          <a:stretch/>
        </p:blipFill>
        <p:spPr bwMode="auto">
          <a:xfrm>
            <a:off x="1235459" y="85920"/>
            <a:ext cx="1224136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1">
            <a:extLst>
              <a:ext uri="{FF2B5EF4-FFF2-40B4-BE49-F238E27FC236}">
                <a16:creationId xmlns:a16="http://schemas.microsoft.com/office/drawing/2014/main" id="{B78C1563-A15D-4FCB-FCE5-79FA8E639E14}"/>
              </a:ext>
            </a:extLst>
          </p:cNvPr>
          <p:cNvSpPr/>
          <p:nvPr/>
        </p:nvSpPr>
        <p:spPr>
          <a:xfrm>
            <a:off x="191344" y="1340768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Aktuální data přímo z terénu - 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Mobilní aplikace umožňuje okamžitý zápis pasportních údajů, změn a fotodokumentace přímo na místě.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Rychlá evidence změn a závad 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- Nové skutečnosti jsou ihned zaznamenány do pasportu a dostupné dalším útvarům bez zbytečných prodlev.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Jednotný a přehledný nástroj pro provozní úsek 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- Agendy pasportu silničního majetku sjednocují postupy a usnadňují každodenní práci v provozu.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655DDB-D5A8-4E6D-6C03-3D943CFC6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7728" y="1158440"/>
            <a:ext cx="7992887" cy="5553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45286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D4742A-074C-E6DA-FCC3-4802C658D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84FFB0A9-6170-A611-DD79-F8C30B87CFE7}"/>
              </a:ext>
            </a:extLst>
          </p:cNvPr>
          <p:cNvCxnSpPr/>
          <p:nvPr/>
        </p:nvCxnSpPr>
        <p:spPr>
          <a:xfrm>
            <a:off x="3143671" y="836712"/>
            <a:ext cx="5904656" cy="0"/>
          </a:xfrm>
          <a:prstGeom prst="line">
            <a:avLst/>
          </a:prstGeom>
          <a:ln>
            <a:solidFill>
              <a:srgbClr val="FF55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E3EC00E-EEB8-15C0-395F-51EBD7CA9642}"/>
              </a:ext>
            </a:extLst>
          </p:cNvPr>
          <p:cNvSpPr txBox="1"/>
          <p:nvPr/>
        </p:nvSpPr>
        <p:spPr>
          <a:xfrm>
            <a:off x="3287688" y="51498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5500"/>
                </a:solidFill>
                <a:latin typeface="Arial Black" pitchFamily="34" charset="0"/>
                <a:cs typeface="Arial" pitchFamily="34" charset="0"/>
              </a:rPr>
              <a:t>Terénní aplikace - APSM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D2BC9A2-9AD7-5C2D-FD4E-F0718AF69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4685" r="72867" b="30927"/>
          <a:stretch/>
        </p:blipFill>
        <p:spPr bwMode="auto">
          <a:xfrm>
            <a:off x="1235459" y="85920"/>
            <a:ext cx="1224136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1">
            <a:extLst>
              <a:ext uri="{FF2B5EF4-FFF2-40B4-BE49-F238E27FC236}">
                <a16:creationId xmlns:a16="http://schemas.microsoft.com/office/drawing/2014/main" id="{BFBC03BA-8AAF-DDE4-4906-244AC0F98F04}"/>
              </a:ext>
            </a:extLst>
          </p:cNvPr>
          <p:cNvSpPr/>
          <p:nvPr/>
        </p:nvSpPr>
        <p:spPr>
          <a:xfrm>
            <a:off x="191344" y="1340768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Aktuální data přímo z terénu - 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Mobilní aplikace umožňuje okamžitý zápis pasportních údajů, změn a fotodokumentace přímo na místě.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Rychlá evidence změn a závad 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- Nové skutečnosti jsou ihned zaznamenány do pasportu a dostupné dalším útvarům bez zbytečných prodlev.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Jednotný a přehledný nástroj pro provozní úsek 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- Agendy pasportu silničního majetku sjednocují postupy a usnadňují každodenní práci v provozu.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EA76F1-AE94-A9E1-0CD2-B7C1FEE6F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158440"/>
            <a:ext cx="7992888" cy="5553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64970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E1EAE-A737-97B0-4E8B-BAF7675D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B1C14918-6C69-D554-EA68-018FF623C739}"/>
              </a:ext>
            </a:extLst>
          </p:cNvPr>
          <p:cNvCxnSpPr/>
          <p:nvPr/>
        </p:nvCxnSpPr>
        <p:spPr>
          <a:xfrm>
            <a:off x="3143671" y="836712"/>
            <a:ext cx="5904656" cy="0"/>
          </a:xfrm>
          <a:prstGeom prst="line">
            <a:avLst/>
          </a:prstGeom>
          <a:ln>
            <a:solidFill>
              <a:srgbClr val="FF55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C777CA0-A555-5301-6B3E-56B44E053DF1}"/>
              </a:ext>
            </a:extLst>
          </p:cNvPr>
          <p:cNvSpPr txBox="1"/>
          <p:nvPr/>
        </p:nvSpPr>
        <p:spPr>
          <a:xfrm>
            <a:off x="3287688" y="51498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5500"/>
                </a:solidFill>
                <a:latin typeface="Arial Black" pitchFamily="34" charset="0"/>
                <a:cs typeface="Arial" pitchFamily="34" charset="0"/>
              </a:rPr>
              <a:t>Terénní aplikace - APSM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0EFD103-8585-4227-28C8-4F3F31E5E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4685" r="72867" b="30927"/>
          <a:stretch/>
        </p:blipFill>
        <p:spPr bwMode="auto">
          <a:xfrm>
            <a:off x="1235459" y="85920"/>
            <a:ext cx="1224136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1">
            <a:extLst>
              <a:ext uri="{FF2B5EF4-FFF2-40B4-BE49-F238E27FC236}">
                <a16:creationId xmlns:a16="http://schemas.microsoft.com/office/drawing/2014/main" id="{E962F5B5-C666-CF83-FC5A-4B0A1458D3DA}"/>
              </a:ext>
            </a:extLst>
          </p:cNvPr>
          <p:cNvSpPr/>
          <p:nvPr/>
        </p:nvSpPr>
        <p:spPr>
          <a:xfrm>
            <a:off x="191344" y="1340768"/>
            <a:ext cx="3168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Pokročilé vyhledávání a filtrování dle parametrů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pro jednotlivé vrstvy a atributy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Načtení okolí pro rychlou orientaci v prostoru 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– dle aktuální GPS se načtou veškeré prvky v okolí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Přímá editace prvků z terénu</a:t>
            </a: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– Každý prvek potom mohu upravovat, přidávat nebo nastavovat jeho opatření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75AB44-1414-1887-4871-CB31EB0BF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158440"/>
            <a:ext cx="8064896" cy="5603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99143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D4776-AE38-94B8-5176-F79456E50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08BB9E0C-6463-1405-3169-AD15E2BBBDB5}"/>
              </a:ext>
            </a:extLst>
          </p:cNvPr>
          <p:cNvCxnSpPr/>
          <p:nvPr/>
        </p:nvCxnSpPr>
        <p:spPr>
          <a:xfrm>
            <a:off x="3143671" y="836712"/>
            <a:ext cx="5904656" cy="0"/>
          </a:xfrm>
          <a:prstGeom prst="line">
            <a:avLst/>
          </a:prstGeom>
          <a:ln>
            <a:solidFill>
              <a:srgbClr val="FF55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C7D55F2-8C44-0BFD-A33E-E44C4CA2443C}"/>
              </a:ext>
            </a:extLst>
          </p:cNvPr>
          <p:cNvSpPr txBox="1"/>
          <p:nvPr/>
        </p:nvSpPr>
        <p:spPr>
          <a:xfrm>
            <a:off x="3287688" y="51498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5500"/>
                </a:solidFill>
                <a:latin typeface="Arial Black" pitchFamily="34" charset="0"/>
                <a:cs typeface="Arial" pitchFamily="34" charset="0"/>
              </a:rPr>
              <a:t>Terénní aplikace - APSM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FE66B2B-3589-3090-76DF-33CA3A98A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4685" r="72867" b="30927"/>
          <a:stretch/>
        </p:blipFill>
        <p:spPr bwMode="auto">
          <a:xfrm>
            <a:off x="1235459" y="85920"/>
            <a:ext cx="1224136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1">
            <a:extLst>
              <a:ext uri="{FF2B5EF4-FFF2-40B4-BE49-F238E27FC236}">
                <a16:creationId xmlns:a16="http://schemas.microsoft.com/office/drawing/2014/main" id="{E4D9937C-57DB-7946-A720-C17BC1E75245}"/>
              </a:ext>
            </a:extLst>
          </p:cNvPr>
          <p:cNvSpPr/>
          <p:nvPr/>
        </p:nvSpPr>
        <p:spPr>
          <a:xfrm>
            <a:off x="191344" y="1340768"/>
            <a:ext cx="3168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Pokročilé vyhledávání a filtrování dle parametrů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pro jednotlivé vrstvy a atributy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Načtení okolí pro rychlou orientaci v prostoru 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– dle aktuální GPS se načtou veškeré prvky v okolí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Přímá editace prvků z terénu</a:t>
            </a:r>
            <a:r>
              <a:rPr lang="cs-CZ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– Každý prvek potom mohu upravovat, přidávat nebo nastavovat jeho opatření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E39A57-2AFE-DF29-FF58-749456FAE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5720" y="1158440"/>
            <a:ext cx="8064896" cy="5603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49544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5E7BCA-D48C-11E6-1369-996303C6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9EF8DD98-2EC4-724A-5D97-F9BE0C4C3990}"/>
              </a:ext>
            </a:extLst>
          </p:cNvPr>
          <p:cNvCxnSpPr/>
          <p:nvPr/>
        </p:nvCxnSpPr>
        <p:spPr>
          <a:xfrm>
            <a:off x="3143671" y="836712"/>
            <a:ext cx="5904656" cy="0"/>
          </a:xfrm>
          <a:prstGeom prst="line">
            <a:avLst/>
          </a:prstGeom>
          <a:ln>
            <a:solidFill>
              <a:srgbClr val="FF55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DD863B-856F-A056-A7F9-D9F8AE127639}"/>
              </a:ext>
            </a:extLst>
          </p:cNvPr>
          <p:cNvSpPr txBox="1"/>
          <p:nvPr/>
        </p:nvSpPr>
        <p:spPr>
          <a:xfrm>
            <a:off x="3287688" y="51498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5500"/>
                </a:solidFill>
                <a:latin typeface="Arial Black" pitchFamily="34" charset="0"/>
                <a:cs typeface="Arial" pitchFamily="34" charset="0"/>
              </a:rPr>
              <a:t>Praktická ukázka APSM aplikace</a:t>
            </a:r>
          </a:p>
        </p:txBody>
      </p:sp>
      <p:sp>
        <p:nvSpPr>
          <p:cNvPr id="9" name="Obdélník 1">
            <a:extLst>
              <a:ext uri="{FF2B5EF4-FFF2-40B4-BE49-F238E27FC236}">
                <a16:creationId xmlns:a16="http://schemas.microsoft.com/office/drawing/2014/main" id="{8058AF24-B905-3944-AF3C-2A28298D69BF}"/>
              </a:ext>
            </a:extLst>
          </p:cNvPr>
          <p:cNvSpPr/>
          <p:nvPr/>
        </p:nvSpPr>
        <p:spPr>
          <a:xfrm>
            <a:off x="352376" y="1206044"/>
            <a:ext cx="1180931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Aplikace APSM – praktická ukázka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(iPad – pasport zeleně)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Otevření mapy a orientace v území– ukázka aktuální polohy, vrstvy zeleně Vyhledání konkrétního stromu/prvku– filtrování dle druhu, lokality, kliknutí do mapy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Detail prvku zeleně– zobrazení atributů (druh, stáří, stav, poslední zásah, poznámky)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Pořízení fotodokumentace– nafocení aktuálního stavu a okamžité uložení k prvku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 dat přímo v terénu– změna stavu (např. poškození), doplnění poznámky nebo plánovaného zásahu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Založení nového prvku– vytvoření nového stromu/keře v mapě (GPS bod + základní atributy)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Ukázka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režimu– práce bez signálu + následná synchronizace dat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Plán údržby / zásahů– zobrazení plánovaných prací v lokalitě (např. řezy, kácení)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Rychlá kontrola kvality dat– upozornění na nevyplněné povinné údaje nebo nesrovnalosti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Synchronizace a sdílení dat– odeslání změn do centrálního systému, okamžitá dostupnost pro ostatní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Zkušenosti z terénu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(co šetří čas a tedy peníze)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Mobilní aplikace (tablet, telefon) pro iOS a Android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Používání tabletu s perem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Zařízení s vyšším jasem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Nezávislý internet – datová SIM s LTE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6885EC-939F-DDF6-2FB8-AD5749DB7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4685" r="72867" b="30927"/>
          <a:stretch/>
        </p:blipFill>
        <p:spPr bwMode="auto">
          <a:xfrm>
            <a:off x="1235459" y="85920"/>
            <a:ext cx="1224136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0412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64FE49EA983347BC7C3FA7254FCFE8" ma:contentTypeVersion="19" ma:contentTypeDescription="Vytvoří nový dokument" ma:contentTypeScope="" ma:versionID="c5f54263c88ba2d3931ea719de8eb4bc">
  <xsd:schema xmlns:xsd="http://www.w3.org/2001/XMLSchema" xmlns:xs="http://www.w3.org/2001/XMLSchema" xmlns:p="http://schemas.microsoft.com/office/2006/metadata/properties" xmlns:ns2="a4add95d-39ba-4e9e-ad16-6bcdeabd52aa" xmlns:ns3="28157356-507e-468c-95e5-14d7b67a9df3" targetNamespace="http://schemas.microsoft.com/office/2006/metadata/properties" ma:root="true" ma:fieldsID="58e5872362a5df8ac537a928486299c4" ns2:_="" ns3:_="">
    <xsd:import namespace="a4add95d-39ba-4e9e-ad16-6bcdeabd52aa"/>
    <xsd:import namespace="28157356-507e-468c-95e5-14d7b67a9d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dd95d-39ba-4e9e-ad16-6bcdeabd5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a5fd819-8e46-4791-bf7f-6e8470d5c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57356-507e-468c-95e5-14d7b67a9d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Sloupec zachycení celé taxonomie" ma:hidden="true" ma:list="{9b8e201d-11e7-4659-bdf5-54413bfb691e}" ma:internalName="TaxCatchAll" ma:showField="CatchAllData" ma:web="28157356-507e-468c-95e5-14d7b67a9d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add95d-39ba-4e9e-ad16-6bcdeabd52aa">
      <Terms xmlns="http://schemas.microsoft.com/office/infopath/2007/PartnerControls"/>
    </lcf76f155ced4ddcb4097134ff3c332f>
    <TaxCatchAll xmlns="28157356-507e-468c-95e5-14d7b67a9df3" xsi:nil="true"/>
  </documentManagement>
</p:properties>
</file>

<file path=customXml/itemProps1.xml><?xml version="1.0" encoding="utf-8"?>
<ds:datastoreItem xmlns:ds="http://schemas.openxmlformats.org/officeDocument/2006/customXml" ds:itemID="{C178AAA7-2B50-4D54-B61D-B072A6F25A62}"/>
</file>

<file path=customXml/itemProps2.xml><?xml version="1.0" encoding="utf-8"?>
<ds:datastoreItem xmlns:ds="http://schemas.openxmlformats.org/officeDocument/2006/customXml" ds:itemID="{AEBF60E7-50AC-4F65-B613-A1A5B4DDC9A5}"/>
</file>

<file path=customXml/itemProps3.xml><?xml version="1.0" encoding="utf-8"?>
<ds:datastoreItem xmlns:ds="http://schemas.openxmlformats.org/officeDocument/2006/customXml" ds:itemID="{BBA374D2-A2C8-4386-B12B-00984D48FB63}"/>
</file>

<file path=docProps/app.xml><?xml version="1.0" encoding="utf-8"?>
<Properties xmlns="http://schemas.openxmlformats.org/officeDocument/2006/extended-properties" xmlns:vt="http://schemas.openxmlformats.org/officeDocument/2006/docPropsVTypes">
  <TotalTime>16800</TotalTime>
  <Words>845</Words>
  <Application>Microsoft Office PowerPoint</Application>
  <PresentationFormat>Širokoúhlá obrazovka</PresentationFormat>
  <Paragraphs>85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malis</dc:creator>
  <cp:lastModifiedBy>Petr Mališ</cp:lastModifiedBy>
  <cp:revision>424</cp:revision>
  <dcterms:created xsi:type="dcterms:W3CDTF">2017-06-26T12:20:41Z</dcterms:created>
  <dcterms:modified xsi:type="dcterms:W3CDTF">2026-04-12T21:29:09Z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0x0101007264FE49EA983347BC7C3FA7254FCFE8</vt:lpwstr>
  </property>
</Properties>
</file>