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8" r:id="rId2"/>
    <p:sldId id="341" r:id="rId3"/>
    <p:sldId id="342" r:id="rId4"/>
    <p:sldId id="346" r:id="rId5"/>
    <p:sldId id="350" r:id="rId6"/>
    <p:sldId id="351" r:id="rId7"/>
    <p:sldId id="356" r:id="rId8"/>
    <p:sldId id="357" r:id="rId9"/>
    <p:sldId id="358" r:id="rId10"/>
    <p:sldId id="359" r:id="rId11"/>
    <p:sldId id="362" r:id="rId12"/>
    <p:sldId id="363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F41"/>
    <a:srgbClr val="006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8" autoAdjust="0"/>
    <p:restoredTop sz="94701"/>
  </p:normalViewPr>
  <p:slideViewPr>
    <p:cSldViewPr snapToGrid="0" snapToObjects="1">
      <p:cViewPr>
        <p:scale>
          <a:sx n="90" d="100"/>
          <a:sy n="90" d="100"/>
        </p:scale>
        <p:origin x="53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AFCC-E980-4BD5-8C2D-0D377FBDEFEA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8AE0-BEF4-4723-B7DB-69A64CD53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9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8AE0-BEF4-4723-B7DB-69A64CD53C7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51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8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9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5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22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94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73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9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2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6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3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A260-4F65-DF4A-ACCF-4A98C018891B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5F8EA60-1D40-D945-BDE3-8F3F6106B495}"/>
              </a:ext>
            </a:extLst>
          </p:cNvPr>
          <p:cNvSpPr txBox="1"/>
          <p:nvPr/>
        </p:nvSpPr>
        <p:spPr>
          <a:xfrm>
            <a:off x="1603899" y="1212259"/>
            <a:ext cx="8975324" cy="15604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cs-CZ" sz="36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Příklady spolupráce AOPK ČR a SÚS při péči o silniční zeleň</a:t>
            </a:r>
            <a:endParaRPr lang="cs-CZ" sz="36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44C04F-F656-7545-ACB7-AB4D9892CB7E}"/>
              </a:ext>
            </a:extLst>
          </p:cNvPr>
          <p:cNvSpPr txBox="1"/>
          <p:nvPr/>
        </p:nvSpPr>
        <p:spPr>
          <a:xfrm>
            <a:off x="2632542" y="2839562"/>
            <a:ext cx="6918037" cy="176971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0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Jaromír </a:t>
            </a:r>
            <a:r>
              <a:rPr lang="cs-CZ" sz="2000" b="1" dirty="0" err="1" smtClean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Kosejk</a:t>
            </a:r>
            <a:endParaRPr lang="cs-CZ" sz="2000" b="1" dirty="0" smtClean="0">
              <a:solidFill>
                <a:srgbClr val="84B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="1" dirty="0" smtClean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využitím podkladů Petra Kuny, Sylvy Holánové, Věry Polochové, Evy Burešové, Václavy </a:t>
            </a:r>
            <a:r>
              <a:rPr lang="cs-CZ" sz="2000" b="1" dirty="0" err="1" smtClean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Švanterové</a:t>
            </a:r>
            <a:r>
              <a:rPr lang="cs-CZ" sz="2000" b="1" dirty="0" smtClean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kol.</a:t>
            </a:r>
          </a:p>
          <a:p>
            <a:pPr algn="ctr"/>
            <a:r>
              <a:rPr lang="cs-CZ" sz="800" b="1" dirty="0" smtClean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b="1" dirty="0">
              <a:solidFill>
                <a:srgbClr val="84B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Sekce ochrany přírody a krajiny,</a:t>
            </a:r>
          </a:p>
          <a:p>
            <a:pPr algn="ctr"/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obecné ochrany přírody a krajiny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E6D87B1-70B0-DE49-8FE7-1D9CCDB2DF3F}"/>
              </a:ext>
            </a:extLst>
          </p:cNvPr>
          <p:cNvSpPr txBox="1"/>
          <p:nvPr/>
        </p:nvSpPr>
        <p:spPr>
          <a:xfrm>
            <a:off x="3210247" y="4686890"/>
            <a:ext cx="576262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2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Udržitelnost silniční</a:t>
            </a:r>
          </a:p>
          <a:p>
            <a:pPr algn="ctr"/>
            <a:r>
              <a:rPr lang="cs-CZ" sz="22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doprovodné zeleně, Pardubice, </a:t>
            </a:r>
            <a:r>
              <a:rPr lang="cs-CZ" sz="22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cs-CZ" sz="22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2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2026 </a:t>
            </a:r>
            <a:endParaRPr lang="cs-CZ" sz="22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1E8B05-EF91-1143-8AA4-983037E4193E}"/>
              </a:ext>
            </a:extLst>
          </p:cNvPr>
          <p:cNvCxnSpPr>
            <a:cxnSpLocks/>
          </p:cNvCxnSpPr>
          <p:nvPr/>
        </p:nvCxnSpPr>
        <p:spPr>
          <a:xfrm>
            <a:off x="5468433" y="4691407"/>
            <a:ext cx="1080000" cy="0"/>
          </a:xfrm>
          <a:prstGeom prst="line">
            <a:avLst/>
          </a:prstGeom>
          <a:ln w="25400">
            <a:solidFill>
              <a:srgbClr val="84BF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231F6627-7280-8E47-9EAF-814EE4DB1F85}"/>
              </a:ext>
            </a:extLst>
          </p:cNvPr>
          <p:cNvSpPr/>
          <p:nvPr/>
        </p:nvSpPr>
        <p:spPr>
          <a:xfrm>
            <a:off x="4462381" y="6408000"/>
            <a:ext cx="32672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9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Agentura ochrany přírody a krajiny ČR  </a:t>
            </a:r>
            <a:r>
              <a:rPr lang="cs-CZ" sz="9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9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</p:spTree>
    <p:extLst>
      <p:ext uri="{BB962C8B-B14F-4D97-AF65-F5344CB8AC3E}">
        <p14:creationId xmlns:p14="http://schemas.microsoft.com/office/powerpoint/2010/main" val="1120005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8067" y="993775"/>
            <a:ext cx="700987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7275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9563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1850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4138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13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85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57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29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 smtClean="0">
                <a:latin typeface="+mn-lt"/>
              </a:rPr>
              <a:t>Poškození aleje při </a:t>
            </a:r>
            <a:r>
              <a:rPr lang="cs-CZ" sz="1800" b="1" dirty="0">
                <a:solidFill>
                  <a:srgbClr val="D5A315"/>
                </a:solidFill>
                <a:latin typeface="+mn-lt"/>
              </a:rPr>
              <a:t>údržbě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smtClean="0">
                <a:latin typeface="+mn-lt"/>
              </a:rPr>
              <a:t>21 </a:t>
            </a:r>
            <a:r>
              <a:rPr lang="cs-CZ" sz="2000" dirty="0">
                <a:latin typeface="+mn-lt"/>
              </a:rPr>
              <a:t>stromů (30 let stará alej má 420 </a:t>
            </a:r>
            <a:r>
              <a:rPr lang="cs-CZ" sz="2000" dirty="0" smtClean="0">
                <a:latin typeface="+mn-lt"/>
              </a:rPr>
              <a:t>stromů</a:t>
            </a:r>
            <a:r>
              <a:rPr lang="cs-CZ" sz="2000" dirty="0">
                <a:latin typeface="+mn-lt"/>
              </a:rPr>
              <a:t>, především jasanů úzkolistých i ztepilých a dubů, stromy vysazeny v malém sponu 4 m, na velkém množství stromů se vyskytuje nekróza jasanová). </a:t>
            </a:r>
            <a:endParaRPr lang="cs-CZ" sz="20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 smtClean="0">
                <a:latin typeface="+mn-lt"/>
              </a:rPr>
              <a:t>Po </a:t>
            </a:r>
            <a:r>
              <a:rPr lang="cs-CZ" sz="2000" dirty="0">
                <a:latin typeface="+mn-lt"/>
              </a:rPr>
              <a:t>poškození došlo k zátěru ran balzámem, místní obyvatelé překryli rány sítěmi z přírodních materiálů, které překryli zeminou (jílem) a igelitovými pytli připevněnými izolepou místo degradabilní fólie. V době kontroly byly pod igelity hnízda mravenců. </a:t>
            </a:r>
            <a:endParaRPr lang="cs-CZ" sz="20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 err="1" smtClean="0">
                <a:latin typeface="+mn-lt"/>
              </a:rPr>
              <a:t>Navrženozačištění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ran, biodegradabilní folie - </a:t>
            </a:r>
            <a:r>
              <a:rPr lang="cs-CZ" sz="2000" dirty="0" err="1">
                <a:latin typeface="+mn-lt"/>
              </a:rPr>
              <a:t>Arbo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Tape</a:t>
            </a:r>
            <a:r>
              <a:rPr lang="cs-CZ" sz="2000" dirty="0">
                <a:latin typeface="+mn-lt"/>
              </a:rPr>
              <a:t>, případně zátěr balzámem nebo jílový nátěr s fungicidem</a:t>
            </a:r>
            <a:r>
              <a:rPr lang="cs-CZ" sz="2000" dirty="0" smtClean="0">
                <a:latin typeface="+mn-lt"/>
              </a:rPr>
              <a:t>).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31938" y="90528"/>
            <a:ext cx="9136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POŠKOZENÍ STROMŮ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671" y="644526"/>
            <a:ext cx="4242990" cy="58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8067" y="875242"/>
            <a:ext cx="7009873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7275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9563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1850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4138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13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85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57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29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>
                <a:latin typeface="+mn-lt"/>
              </a:rPr>
              <a:t>P</a:t>
            </a:r>
            <a:r>
              <a:rPr lang="cs-CZ" sz="2000" dirty="0" smtClean="0">
                <a:latin typeface="+mn-lt"/>
              </a:rPr>
              <a:t>rojekt </a:t>
            </a:r>
            <a:r>
              <a:rPr lang="cs-CZ" sz="2000" dirty="0">
                <a:latin typeface="+mn-lt"/>
              </a:rPr>
              <a:t>na rozšíření </a:t>
            </a:r>
            <a:r>
              <a:rPr lang="cs-CZ" sz="2000" dirty="0" smtClean="0">
                <a:latin typeface="+mn-lt"/>
              </a:rPr>
              <a:t>silnice II. třídy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>
                <a:latin typeface="+mn-lt"/>
              </a:rPr>
              <a:t>Kolem komunikace byla původně v celé délce </a:t>
            </a:r>
            <a:r>
              <a:rPr lang="cs-CZ" sz="2000" dirty="0" smtClean="0">
                <a:latin typeface="+mn-lt"/>
              </a:rPr>
              <a:t>alej, březová část vykácená v minulosti, zbyly fragmenty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 smtClean="0">
                <a:latin typeface="+mn-lt"/>
              </a:rPr>
              <a:t>Zbyla lipová část - jednostranným </a:t>
            </a:r>
            <a:r>
              <a:rPr lang="cs-CZ" sz="2000" dirty="0">
                <a:latin typeface="+mn-lt"/>
              </a:rPr>
              <a:t>rozšířením komunikace by došlo k vykácení 123 stromů z celkového počtu 250 </a:t>
            </a:r>
            <a:r>
              <a:rPr lang="cs-CZ" sz="2000" dirty="0" smtClean="0">
                <a:latin typeface="+mn-lt"/>
              </a:rPr>
              <a:t>stromů, náhradní výsadba je navržena mimo komunikaci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>
                <a:latin typeface="+mn-lt"/>
              </a:rPr>
              <a:t>K projektu se zvedla vlna odporu ze strany laické veřejnosti, začaly aktivity na její záchranu, </a:t>
            </a:r>
            <a:endParaRPr lang="cs-CZ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 smtClean="0">
                <a:latin typeface="+mn-lt"/>
              </a:rPr>
              <a:t>Problematika vlivu na krajinný ráz – řešitelné částečnou náhradní výsadbou, výskyt </a:t>
            </a:r>
            <a:r>
              <a:rPr lang="cs-CZ" sz="2000" dirty="0" err="1" smtClean="0">
                <a:latin typeface="+mn-lt"/>
              </a:rPr>
              <a:t>saproxylického</a:t>
            </a:r>
            <a:r>
              <a:rPr lang="cs-CZ" sz="2000" dirty="0" smtClean="0">
                <a:latin typeface="+mn-lt"/>
              </a:rPr>
              <a:t> hmyzu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b="1" dirty="0">
                <a:solidFill>
                  <a:srgbClr val="D5A315"/>
                </a:solidFill>
                <a:latin typeface="+mn-lt"/>
              </a:rPr>
              <a:t>SÚS od projektu ustoupila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 smtClean="0">
                <a:latin typeface="+mn-lt"/>
              </a:rPr>
              <a:t>Havarijní kácení, navrženo kácení, několik stromů </a:t>
            </a:r>
            <a:r>
              <a:rPr lang="cs-CZ" sz="2000" dirty="0" err="1" smtClean="0">
                <a:latin typeface="+mn-lt"/>
              </a:rPr>
              <a:t>torzování</a:t>
            </a:r>
            <a:endParaRPr lang="cs-CZ" sz="20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>
                <a:latin typeface="+mn-lt"/>
              </a:rPr>
              <a:t>Stromy dožívají i z hlediska stromů je třeba obnova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>
                <a:latin typeface="+mn-lt"/>
              </a:rPr>
              <a:t>Pasivní ochranou stávajících stromů alej časem dožije a </a:t>
            </a:r>
            <a:r>
              <a:rPr lang="cs-CZ" sz="2000" b="1" dirty="0">
                <a:solidFill>
                  <a:srgbClr val="D5A315"/>
                </a:solidFill>
                <a:latin typeface="+mn-lt"/>
              </a:rPr>
              <a:t>zanikne bez </a:t>
            </a:r>
            <a:r>
              <a:rPr lang="cs-CZ" sz="2000" b="1" dirty="0" smtClean="0">
                <a:solidFill>
                  <a:srgbClr val="D5A315"/>
                </a:solidFill>
                <a:latin typeface="+mn-lt"/>
              </a:rPr>
              <a:t>náhrady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b="1" dirty="0" smtClean="0">
                <a:solidFill>
                  <a:srgbClr val="D5A315"/>
                </a:solidFill>
                <a:latin typeface="+mn-lt"/>
              </a:rPr>
              <a:t>Spokojený nebude nikdo</a:t>
            </a:r>
            <a:endParaRPr lang="cs-CZ" sz="2000" b="1" dirty="0">
              <a:solidFill>
                <a:srgbClr val="D5A315"/>
              </a:solidFill>
              <a:latin typeface="+mn-lt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31938" y="90528"/>
            <a:ext cx="9136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POŠKOZENÍ STROMŮ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28" y="778934"/>
            <a:ext cx="4379872" cy="60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96786" y="897007"/>
            <a:ext cx="6580314" cy="344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7275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9563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1850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4138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13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85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57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29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3200" b="1" dirty="0" smtClean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Zohlednění zájmů jednotlivých účastníků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3200" b="1" dirty="0" smtClean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Různé veřejné zájmy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3200" b="1" dirty="0" smtClean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Poměřování míry veřejných zájmů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3200" b="1" dirty="0" smtClean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Konsenzus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32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cs-CZ" sz="3200" b="1" dirty="0" smtClean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ýsledek</a:t>
            </a:r>
            <a:endParaRPr lang="cs-CZ" sz="32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31938" y="90528"/>
            <a:ext cx="9136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SPOLUPRÁCE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Picture 4" descr="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5" y="1235648"/>
            <a:ext cx="3468685" cy="344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27940" y="4759169"/>
            <a:ext cx="2034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1"/>
              </a:spcAft>
            </a:pP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Kresba: Pavel Štěrba, AOPK ČR</a:t>
            </a:r>
          </a:p>
        </p:txBody>
      </p:sp>
    </p:spTree>
    <p:extLst>
      <p:ext uri="{BB962C8B-B14F-4D97-AF65-F5344CB8AC3E}">
        <p14:creationId xmlns:p14="http://schemas.microsoft.com/office/powerpoint/2010/main" val="1067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jekt, hodiny, podepsat, červená&#10;&#10;Popis byl vytvořen automaticky">
            <a:extLst>
              <a:ext uri="{FF2B5EF4-FFF2-40B4-BE49-F238E27FC236}">
                <a16:creationId xmlns:a16="http://schemas.microsoft.com/office/drawing/2014/main" id="{C90CCDB6-AA76-E948-9BF6-ED5DFCE2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699" y="1736568"/>
            <a:ext cx="7351699" cy="99030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597234" y="3278465"/>
            <a:ext cx="3505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jaromir.kosejk@aopk.gov.cz</a:t>
            </a: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896" y="395446"/>
            <a:ext cx="1686160" cy="98121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066756" y="4309729"/>
            <a:ext cx="8010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BĚDA TĚM, KDO ŘKAJÍ ZLU DOBRO A DOBRU ZLO, KDO VYDÁVAJÍ TMU ZA SVĚTLO A SVĚTLO NAZÝVAJÍ TMOU, KDO VYDÁVAJÍ HOŘKOST ZA SLADKOST A SLADKOST ZA HOŘKOST. </a:t>
            </a:r>
          </a:p>
          <a:p>
            <a:r>
              <a:rPr lang="cs-CZ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IZAIÁŠ 5:20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237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4294967295"/>
          </p:nvPr>
        </p:nvSpPr>
        <p:spPr bwMode="auto">
          <a:xfrm>
            <a:off x="1927224" y="1383965"/>
            <a:ext cx="5208588" cy="3670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spcAft>
                <a:spcPct val="5000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D5A315"/>
                </a:solidFill>
              </a:rPr>
              <a:t>Struktura standardů</a:t>
            </a:r>
          </a:p>
          <a:p>
            <a:pPr marL="361950" indent="-36195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altLang="cs-CZ" sz="2000" dirty="0">
                <a:solidFill>
                  <a:srgbClr val="D5A315"/>
                </a:solidFill>
              </a:rPr>
              <a:t>Řada A: </a:t>
            </a:r>
            <a:r>
              <a:rPr lang="cs-CZ" altLang="cs-CZ" sz="2000" dirty="0"/>
              <a:t>Arboristické standardy </a:t>
            </a:r>
          </a:p>
          <a:p>
            <a:pPr marL="361950" indent="-36195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altLang="cs-CZ" sz="2000" dirty="0">
                <a:solidFill>
                  <a:srgbClr val="D5A315"/>
                </a:solidFill>
              </a:rPr>
              <a:t>Řada B: </a:t>
            </a:r>
            <a:r>
              <a:rPr lang="cs-CZ" altLang="cs-CZ" sz="2000" dirty="0"/>
              <a:t>Voda v krajině</a:t>
            </a:r>
          </a:p>
          <a:p>
            <a:pPr marL="361950" indent="-36195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altLang="cs-CZ" sz="2000" dirty="0">
                <a:solidFill>
                  <a:srgbClr val="D5A315"/>
                </a:solidFill>
              </a:rPr>
              <a:t>Řada C: </a:t>
            </a:r>
            <a:r>
              <a:rPr lang="cs-CZ" altLang="cs-CZ" sz="2000" dirty="0"/>
              <a:t>ÚSES a krajinotvorné prvky</a:t>
            </a:r>
          </a:p>
          <a:p>
            <a:pPr marL="361950" indent="-36195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altLang="cs-CZ" sz="2000" dirty="0">
                <a:solidFill>
                  <a:srgbClr val="D5A315"/>
                </a:solidFill>
              </a:rPr>
              <a:t>Řada D: </a:t>
            </a:r>
            <a:r>
              <a:rPr lang="cs-CZ" altLang="cs-CZ" sz="2000" dirty="0"/>
              <a:t>Péče o vybrané terestrické biotopy</a:t>
            </a:r>
          </a:p>
          <a:p>
            <a:pPr marL="361950" indent="-36195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altLang="cs-CZ" sz="2000" dirty="0">
                <a:solidFill>
                  <a:srgbClr val="D5A315"/>
                </a:solidFill>
              </a:rPr>
              <a:t>Řada E: </a:t>
            </a:r>
            <a:r>
              <a:rPr lang="cs-CZ" altLang="cs-CZ" sz="2000" dirty="0"/>
              <a:t>Speciální opatření druhové ochrany</a:t>
            </a:r>
          </a:p>
          <a:p>
            <a:pPr marL="361950" indent="-36195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altLang="cs-CZ" sz="2000" dirty="0">
                <a:solidFill>
                  <a:srgbClr val="D5A315"/>
                </a:solidFill>
              </a:rPr>
              <a:t>Řada F: </a:t>
            </a:r>
            <a:r>
              <a:rPr lang="cs-CZ" altLang="cs-CZ" sz="2000" dirty="0"/>
              <a:t>Návštěvnická infrastruktura</a:t>
            </a:r>
          </a:p>
          <a:p>
            <a:pPr marL="361950" indent="-361950">
              <a:buNone/>
              <a:defRPr/>
            </a:pPr>
            <a:r>
              <a:rPr lang="cs-CZ" altLang="cs-CZ" sz="2000" dirty="0"/>
              <a:t>	Schválené standardy dostupné zdarma v elektronické podobě na:</a:t>
            </a:r>
          </a:p>
          <a:p>
            <a:pPr eaLnBrk="1" hangingPunct="1">
              <a:spcBef>
                <a:spcPct val="45000"/>
              </a:spcBef>
              <a:buFontTx/>
              <a:buNone/>
              <a:defRPr/>
            </a:pPr>
            <a:r>
              <a:rPr lang="cs-CZ" altLang="cs-CZ" sz="2000" b="1" dirty="0">
                <a:solidFill>
                  <a:srgbClr val="1C40A4"/>
                </a:solidFill>
              </a:rPr>
              <a:t>		</a:t>
            </a:r>
            <a:r>
              <a:rPr lang="cs-CZ" altLang="cs-CZ" sz="2400" b="1" dirty="0">
                <a:solidFill>
                  <a:srgbClr val="1C40A4"/>
                </a:solidFill>
              </a:rPr>
              <a:t>    www.standardy.nature.cz</a:t>
            </a:r>
          </a:p>
          <a:p>
            <a:pPr eaLnBrk="1" hangingPunct="1"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buFontTx/>
              <a:buNone/>
              <a:defRPr/>
            </a:pPr>
            <a:endParaRPr lang="cs-CZ" altLang="cs-CZ" sz="2000" b="1" dirty="0"/>
          </a:p>
        </p:txBody>
      </p:sp>
      <p:sp>
        <p:nvSpPr>
          <p:cNvPr id="20483" name="AutoShape 12"/>
          <p:cNvSpPr>
            <a:spLocks noChangeArrowheads="1"/>
          </p:cNvSpPr>
          <p:nvPr/>
        </p:nvSpPr>
        <p:spPr bwMode="auto">
          <a:xfrm>
            <a:off x="1927224" y="5059822"/>
            <a:ext cx="731837" cy="363537"/>
          </a:xfrm>
          <a:prstGeom prst="notchedRightArrow">
            <a:avLst>
              <a:gd name="adj1" fmla="val 50000"/>
              <a:gd name="adj2" fmla="val 503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cs typeface="Arial" panose="020B0604020202020204" pitchFamily="34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040163" y="368302"/>
            <a:ext cx="83325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cs-CZ" sz="3000" b="1" dirty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STANDARDY PÉČE O PŘÍRODU A KRAJINU</a:t>
            </a:r>
          </a:p>
        </p:txBody>
      </p:sp>
      <p:pic>
        <p:nvPicPr>
          <p:cNvPr id="6" name="Picture 4" descr="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6" y="1316038"/>
            <a:ext cx="31083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559677" y="5335590"/>
            <a:ext cx="2034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1"/>
              </a:spcAft>
            </a:pP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Kresba: Pavel Štěrba, AOPK ČR</a:t>
            </a:r>
          </a:p>
        </p:txBody>
      </p:sp>
    </p:spTree>
    <p:extLst>
      <p:ext uri="{BB962C8B-B14F-4D97-AF65-F5344CB8AC3E}">
        <p14:creationId xmlns:p14="http://schemas.microsoft.com/office/powerpoint/2010/main" val="1319595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 bwMode="auto">
          <a:xfrm>
            <a:off x="1915208" y="641022"/>
            <a:ext cx="8458200" cy="52887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266700" indent="-26670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altLang="cs-CZ" sz="2000" b="1" dirty="0">
                <a:solidFill>
                  <a:srgbClr val="92D050"/>
                </a:solidFill>
              </a:rPr>
              <a:t>01 Kontroly, hodnocení, plánování</a:t>
            </a:r>
          </a:p>
          <a:p>
            <a:pPr marL="990600" lvl="1" indent="-276225" defTabSz="538149">
              <a:buClr>
                <a:srgbClr val="92D050"/>
              </a:buClr>
              <a:buFont typeface="Wingdings" pitchFamily="2" charset="2"/>
              <a:buChar char="§"/>
              <a:tabLst>
                <a:tab pos="1162050" algn="l"/>
              </a:tabLst>
              <a:defRPr/>
            </a:pPr>
            <a:r>
              <a:rPr lang="cs-CZ" altLang="cs-CZ" sz="1900" b="1" dirty="0">
                <a:solidFill>
                  <a:srgbClr val="D5A315"/>
                </a:solidFill>
              </a:rPr>
              <a:t>01 001 Hodnocení stavu stromů </a:t>
            </a:r>
          </a:p>
          <a:p>
            <a:pPr marL="990600" lvl="1" indent="-276225" defTabSz="538149">
              <a:buClr>
                <a:srgbClr val="92D050"/>
              </a:buClr>
              <a:buFont typeface="Wingdings" pitchFamily="2" charset="2"/>
              <a:buChar char="§"/>
              <a:tabLst>
                <a:tab pos="1162050" algn="l"/>
              </a:tabLst>
              <a:defRPr/>
            </a:pPr>
            <a:r>
              <a:rPr lang="cs-CZ" altLang="cs-CZ" sz="1900" b="1" dirty="0">
                <a:solidFill>
                  <a:srgbClr val="D5A315"/>
                </a:solidFill>
              </a:rPr>
              <a:t>01 002 Ochrana stromů při stavební činnosti</a:t>
            </a:r>
          </a:p>
          <a:p>
            <a:pPr marL="266700" indent="-26670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altLang="cs-CZ" sz="2000" b="1" dirty="0" smtClean="0">
                <a:solidFill>
                  <a:srgbClr val="92D050"/>
                </a:solidFill>
              </a:rPr>
              <a:t>02 </a:t>
            </a:r>
            <a:r>
              <a:rPr lang="cs-CZ" altLang="cs-CZ" sz="2000" b="1" dirty="0">
                <a:solidFill>
                  <a:srgbClr val="92D050"/>
                </a:solidFill>
              </a:rPr>
              <a:t>Technologické postupy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rgbClr val="1C40A4"/>
                </a:solidFill>
              </a:rPr>
              <a:t>02 001 Výsadba stromů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rgbClr val="1C40A4"/>
                </a:solidFill>
              </a:rPr>
              <a:t>02 002 Řez stromů </a:t>
            </a:r>
            <a:endParaRPr lang="cs-CZ" altLang="cs-CZ" sz="1900" b="1" dirty="0" smtClean="0">
              <a:solidFill>
                <a:srgbClr val="1C40A4"/>
              </a:solidFill>
            </a:endParaRP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b="1" dirty="0" smtClean="0">
                <a:solidFill>
                  <a:srgbClr val="1C40A4"/>
                </a:solidFill>
              </a:rPr>
              <a:t>02 </a:t>
            </a:r>
            <a:r>
              <a:rPr lang="cs-CZ" altLang="cs-CZ" sz="1900" b="1" dirty="0">
                <a:solidFill>
                  <a:srgbClr val="1C40A4"/>
                </a:solidFill>
              </a:rPr>
              <a:t>003 Výsadba a řez keřů 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dirty="0"/>
              <a:t>02 004 Bezpečnostní vazby a ostatní stabilizační systémy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dirty="0"/>
              <a:t>02 005 Kácení stromů 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dirty="0"/>
              <a:t>02 006 Ochrana stromů před úderem blesku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dirty="0"/>
              <a:t>02 007 Úprava stanovištních poměrů dřevin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dirty="0"/>
              <a:t>02 008 Zakládání a péče o </a:t>
            </a:r>
            <a:r>
              <a:rPr lang="cs-CZ" altLang="cs-CZ" sz="1900" dirty="0" smtClean="0"/>
              <a:t>porosty </a:t>
            </a:r>
            <a:r>
              <a:rPr lang="cs-CZ" altLang="cs-CZ" sz="1900" dirty="0"/>
              <a:t>dřevin 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b="1" dirty="0" smtClean="0">
                <a:solidFill>
                  <a:srgbClr val="1C40A4"/>
                </a:solidFill>
              </a:rPr>
              <a:t>02 </a:t>
            </a:r>
            <a:r>
              <a:rPr lang="cs-CZ" altLang="cs-CZ" sz="1900" b="1" dirty="0">
                <a:solidFill>
                  <a:srgbClr val="1C40A4"/>
                </a:solidFill>
              </a:rPr>
              <a:t>009 Speciální zásahy na stromech </a:t>
            </a:r>
            <a:endParaRPr lang="cs-CZ" altLang="cs-CZ" sz="1900" b="1" dirty="0" smtClean="0">
              <a:solidFill>
                <a:srgbClr val="1C40A4"/>
              </a:solidFill>
            </a:endParaRP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b="1" dirty="0" smtClean="0">
                <a:solidFill>
                  <a:srgbClr val="D5A315"/>
                </a:solidFill>
              </a:rPr>
              <a:t>02 </a:t>
            </a:r>
            <a:r>
              <a:rPr lang="cs-CZ" altLang="cs-CZ" sz="1900" b="1" dirty="0">
                <a:solidFill>
                  <a:srgbClr val="D5A315"/>
                </a:solidFill>
              </a:rPr>
              <a:t>010 Péče o dřeviny kolem veřejné dopravní infrastruktury 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rgbClr val="D5A315"/>
                </a:solidFill>
              </a:rPr>
              <a:t>02 011 Péče o dřeviny kolem veřejné technické </a:t>
            </a:r>
            <a:r>
              <a:rPr lang="cs-CZ" altLang="cs-CZ" sz="1900" b="1" dirty="0" smtClean="0">
                <a:solidFill>
                  <a:srgbClr val="D5A315"/>
                </a:solidFill>
              </a:rPr>
              <a:t>infrastruktury</a:t>
            </a:r>
            <a:endParaRPr lang="cs-CZ" altLang="cs-CZ" sz="1900" b="1" dirty="0">
              <a:solidFill>
                <a:srgbClr val="D5A315"/>
              </a:solidFill>
            </a:endParaRPr>
          </a:p>
          <a:p>
            <a:pPr marL="266700" indent="-26670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sz="2000" b="1" dirty="0">
                <a:solidFill>
                  <a:srgbClr val="92D050"/>
                </a:solidFill>
              </a:rPr>
              <a:t>Řada E (speciální opatření druhové ochrany)</a:t>
            </a:r>
          </a:p>
          <a:p>
            <a:pPr marL="990575" lvl="1" indent="-276218" defTabSz="538149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cs-CZ" sz="1900" b="1" dirty="0">
                <a:solidFill>
                  <a:srgbClr val="1C40A4"/>
                </a:solidFill>
              </a:rPr>
              <a:t>02 005 Péče o stromy jako biotop vzácných druhů organismů </a:t>
            </a:r>
          </a:p>
          <a:p>
            <a:pPr marL="266700" indent="-266700">
              <a:buClr>
                <a:schemeClr val="accent4"/>
              </a:buClr>
              <a:buFont typeface="Wingdings 3" pitchFamily="18" charset="2"/>
              <a:buChar char="Æ"/>
              <a:defRPr/>
            </a:pPr>
            <a:endParaRPr lang="cs-CZ" altLang="cs-CZ" sz="1351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66937" y="211426"/>
            <a:ext cx="79547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000" b="1" dirty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Řada A: ARBORISTICKÉ STANDARDY</a:t>
            </a:r>
          </a:p>
        </p:txBody>
      </p:sp>
    </p:spTree>
    <p:extLst>
      <p:ext uri="{BB962C8B-B14F-4D97-AF65-F5344CB8AC3E}">
        <p14:creationId xmlns:p14="http://schemas.microsoft.com/office/powerpoint/2010/main" val="4179918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 bwMode="auto">
          <a:xfrm>
            <a:off x="1943100" y="1074738"/>
            <a:ext cx="8353425" cy="5167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66700" indent="-26670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sz="2000" b="1" dirty="0">
                <a:solidFill>
                  <a:srgbClr val="D5A315"/>
                </a:solidFill>
              </a:rPr>
              <a:t>Národní standardy </a:t>
            </a:r>
            <a:r>
              <a:rPr lang="cs-CZ" sz="2000" dirty="0"/>
              <a:t>vytváří </a:t>
            </a:r>
            <a:r>
              <a:rPr lang="cs-CZ" sz="2000" b="1" dirty="0">
                <a:solidFill>
                  <a:srgbClr val="92D050"/>
                </a:solidFill>
              </a:rPr>
              <a:t>státní ochrana přírody </a:t>
            </a:r>
            <a:r>
              <a:rPr lang="cs-CZ" sz="2000" dirty="0"/>
              <a:t>ve spolupráci s </a:t>
            </a:r>
            <a:r>
              <a:rPr lang="cs-CZ" sz="2000" b="1" dirty="0">
                <a:solidFill>
                  <a:srgbClr val="92D050"/>
                </a:solidFill>
              </a:rPr>
              <a:t>akademickými pracovišti </a:t>
            </a:r>
            <a:r>
              <a:rPr lang="cs-CZ" sz="2000" dirty="0"/>
              <a:t>a škálou předních českých odborníků na danou </a:t>
            </a:r>
            <a:r>
              <a:rPr lang="cs-CZ" sz="2000" dirty="0" smtClean="0"/>
              <a:t>oblast. Navazující </a:t>
            </a:r>
            <a:r>
              <a:rPr lang="cs-CZ" altLang="cs-CZ" sz="2000" dirty="0" smtClean="0"/>
              <a:t> </a:t>
            </a:r>
            <a:r>
              <a:rPr lang="cs-CZ" altLang="cs-CZ" sz="2000" b="1" dirty="0">
                <a:solidFill>
                  <a:srgbClr val="D5A315"/>
                </a:solidFill>
              </a:rPr>
              <a:t>metodické </a:t>
            </a:r>
            <a:r>
              <a:rPr lang="cs-CZ" altLang="cs-CZ" sz="2000" b="1" dirty="0" smtClean="0">
                <a:solidFill>
                  <a:srgbClr val="D5A315"/>
                </a:solidFill>
              </a:rPr>
              <a:t>materiály</a:t>
            </a:r>
            <a:r>
              <a:rPr lang="cs-CZ" altLang="cs-CZ" sz="2000" dirty="0" smtClean="0"/>
              <a:t> </a:t>
            </a:r>
            <a:r>
              <a:rPr lang="cs-CZ" altLang="cs-CZ" sz="2000" b="1" dirty="0">
                <a:solidFill>
                  <a:srgbClr val="92D050"/>
                </a:solidFill>
              </a:rPr>
              <a:t>v současné době </a:t>
            </a:r>
            <a:r>
              <a:rPr lang="cs-CZ" altLang="cs-CZ" sz="2000" b="1" dirty="0">
                <a:solidFill>
                  <a:srgbClr val="D5A315"/>
                </a:solidFill>
              </a:rPr>
              <a:t>nezaštiťuje </a:t>
            </a:r>
            <a:r>
              <a:rPr lang="cs-CZ" altLang="cs-CZ" sz="2000" b="1" dirty="0">
                <a:solidFill>
                  <a:srgbClr val="92D050"/>
                </a:solidFill>
              </a:rPr>
              <a:t>AOPK ČR, LDF MENDELU ani MŽP</a:t>
            </a:r>
          </a:p>
          <a:p>
            <a:pPr marL="266700" indent="-26670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sz="2000" dirty="0" smtClean="0"/>
              <a:t>Národní </a:t>
            </a:r>
            <a:r>
              <a:rPr lang="cs-CZ" sz="2000" dirty="0"/>
              <a:t>standardy zaštiťuje státní odborná autorita ochrany přírody a krajiny</a:t>
            </a:r>
          </a:p>
          <a:p>
            <a:pPr marL="266700" indent="-26670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sz="2000" dirty="0"/>
              <a:t>Ucelená škála </a:t>
            </a:r>
            <a:r>
              <a:rPr lang="cs-CZ" sz="2000" b="1" dirty="0">
                <a:solidFill>
                  <a:srgbClr val="92D050"/>
                </a:solidFill>
              </a:rPr>
              <a:t>šesti řad </a:t>
            </a:r>
            <a:r>
              <a:rPr lang="cs-CZ" sz="2000" dirty="0"/>
              <a:t>národních standardů </a:t>
            </a:r>
          </a:p>
          <a:p>
            <a:pPr marL="266700" indent="-26670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sz="2000" b="1" dirty="0">
                <a:solidFill>
                  <a:srgbClr val="D5A315"/>
                </a:solidFill>
              </a:rPr>
              <a:t>Evropské arboristické standardy </a:t>
            </a:r>
            <a:r>
              <a:rPr lang="cs-CZ" sz="2000" b="1" dirty="0">
                <a:solidFill>
                  <a:srgbClr val="92D050"/>
                </a:solidFill>
              </a:rPr>
              <a:t>nejsou nadřazené ani závazné </a:t>
            </a:r>
            <a:r>
              <a:rPr lang="cs-CZ" sz="2000" dirty="0"/>
              <a:t>pro národní standardy, jedná se o samostatný s</a:t>
            </a:r>
            <a:r>
              <a:rPr lang="cs-CZ" sz="2000" dirty="0" smtClean="0"/>
              <a:t>oukromý projekt </a:t>
            </a:r>
            <a:r>
              <a:rPr lang="cs-CZ" sz="2000" b="1" dirty="0">
                <a:solidFill>
                  <a:srgbClr val="92D050"/>
                </a:solidFill>
              </a:rPr>
              <a:t>arboristických firem a NGO </a:t>
            </a:r>
            <a:r>
              <a:rPr lang="cs-CZ" sz="2000" dirty="0" smtClean="0"/>
              <a:t>na </a:t>
            </a:r>
            <a:r>
              <a:rPr lang="cs-CZ" sz="2000" dirty="0"/>
              <a:t>kterém se </a:t>
            </a:r>
            <a:r>
              <a:rPr lang="cs-CZ" sz="2000" b="1" dirty="0">
                <a:solidFill>
                  <a:srgbClr val="92D050"/>
                </a:solidFill>
              </a:rPr>
              <a:t>státní ochrana přírody ČR nepodílí</a:t>
            </a:r>
          </a:p>
          <a:p>
            <a:pPr marL="266700" indent="-266700" eaLnBrk="1" hangingPunct="1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sz="2000" b="1" dirty="0">
                <a:solidFill>
                  <a:srgbClr val="D5A315"/>
                </a:solidFill>
              </a:rPr>
              <a:t>Národní standardy </a:t>
            </a:r>
            <a:r>
              <a:rPr lang="cs-CZ" sz="2000" dirty="0"/>
              <a:t>jsou zaměřeny přímo na podmínky České republiky, evropské na více zemí, proto podmínkám v ČR lépe odpovídají </a:t>
            </a:r>
            <a:r>
              <a:rPr lang="cs-CZ" sz="2000" b="1" dirty="0">
                <a:solidFill>
                  <a:srgbClr val="92D050"/>
                </a:solidFill>
              </a:rPr>
              <a:t>národní standardy </a:t>
            </a:r>
          </a:p>
          <a:p>
            <a:pPr marL="266700" indent="-26670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sz="2000" dirty="0"/>
              <a:t>Národní a evropské standardy by </a:t>
            </a:r>
            <a:r>
              <a:rPr lang="cs-CZ" sz="2000" b="1" dirty="0">
                <a:solidFill>
                  <a:srgbClr val="92D050"/>
                </a:solidFill>
              </a:rPr>
              <a:t>neměly být z hlediska obsahu v rozporu </a:t>
            </a:r>
          </a:p>
          <a:p>
            <a:pPr marL="266700" indent="-26670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sz="2000" dirty="0"/>
              <a:t>Z hlediska </a:t>
            </a:r>
            <a:r>
              <a:rPr lang="cs-CZ" sz="2000" b="1" dirty="0">
                <a:solidFill>
                  <a:srgbClr val="D5A315"/>
                </a:solidFill>
              </a:rPr>
              <a:t>struktury</a:t>
            </a:r>
            <a:r>
              <a:rPr lang="cs-CZ" sz="2000" b="1" dirty="0">
                <a:solidFill>
                  <a:schemeClr val="folHlink"/>
                </a:solidFill>
              </a:rPr>
              <a:t> </a:t>
            </a:r>
            <a:r>
              <a:rPr lang="cs-CZ" sz="2000" dirty="0"/>
              <a:t>a míry</a:t>
            </a:r>
            <a:r>
              <a:rPr lang="cs-CZ" sz="2000" b="1" dirty="0">
                <a:solidFill>
                  <a:srgbClr val="D5A315"/>
                </a:solidFill>
              </a:rPr>
              <a:t> podrobnosti </a:t>
            </a:r>
            <a:r>
              <a:rPr lang="cs-CZ" sz="2000" dirty="0"/>
              <a:t>se mohou </a:t>
            </a:r>
            <a:r>
              <a:rPr lang="cs-CZ" sz="2000" b="1" dirty="0">
                <a:solidFill>
                  <a:srgbClr val="92D050"/>
                </a:solidFill>
              </a:rPr>
              <a:t>lišit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14549" y="169159"/>
            <a:ext cx="78676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3000" b="1" dirty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VZTAH EVROPSKÝCH A NÁRODNÍCH ARBORISTICKÝCH STANDARDŮ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8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 bwMode="auto">
          <a:xfrm>
            <a:off x="1771650" y="1022350"/>
            <a:ext cx="6038850" cy="4740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47675" indent="-36195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dirty="0" smtClean="0"/>
              <a:t>Standardy VDI, VTI – v týmu také pracovníci ŘSD a SÚS</a:t>
            </a:r>
          </a:p>
          <a:p>
            <a:pPr marL="447675" indent="-36195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dirty="0" smtClean="0"/>
              <a:t>V </a:t>
            </a:r>
            <a:r>
              <a:rPr lang="cs-CZ" dirty="0"/>
              <a:t>týmu </a:t>
            </a:r>
            <a:r>
              <a:rPr lang="cs-CZ" dirty="0" smtClean="0"/>
              <a:t>TP 99 (vysazování silniční vegetace) </a:t>
            </a:r>
            <a:r>
              <a:rPr lang="cs-CZ" dirty="0"/>
              <a:t>byli členové autorského kolektivu standardu k VDI </a:t>
            </a:r>
            <a:r>
              <a:rPr lang="cs-CZ" dirty="0" smtClean="0"/>
              <a:t>a </a:t>
            </a:r>
            <a:r>
              <a:rPr lang="cs-CZ" dirty="0"/>
              <a:t>další </a:t>
            </a:r>
            <a:r>
              <a:rPr lang="cs-CZ" dirty="0" smtClean="0"/>
              <a:t>odborníci</a:t>
            </a:r>
          </a:p>
          <a:p>
            <a:pPr marL="447675" indent="-36195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dirty="0" smtClean="0"/>
              <a:t>Vysoká kvalita textů</a:t>
            </a:r>
          </a:p>
          <a:p>
            <a:pPr marL="447675" indent="-361950">
              <a:buClr>
                <a:schemeClr val="accent4"/>
              </a:buClr>
              <a:buFont typeface="Wingdings 3" pitchFamily="18" charset="2"/>
              <a:buChar char="Æ"/>
              <a:defRPr/>
            </a:pPr>
            <a:r>
              <a:rPr lang="cs-CZ" dirty="0"/>
              <a:t>P</a:t>
            </a:r>
            <a:r>
              <a:rPr lang="cs-CZ" dirty="0" smtClean="0"/>
              <a:t>lný </a:t>
            </a:r>
            <a:r>
              <a:rPr lang="cs-CZ" b="1" dirty="0">
                <a:solidFill>
                  <a:srgbClr val="92D050"/>
                </a:solidFill>
              </a:rPr>
              <a:t>soulad se standardy AOPK ČR        </a:t>
            </a:r>
            <a:r>
              <a:rPr lang="cs-CZ" dirty="0" smtClean="0"/>
              <a:t>a TP v daných oblastech ze standardů </a:t>
            </a:r>
            <a:r>
              <a:rPr lang="cs-CZ" dirty="0"/>
              <a:t>vychází</a:t>
            </a:r>
          </a:p>
          <a:p>
            <a:pPr>
              <a:buClr>
                <a:schemeClr val="folHlink"/>
              </a:buClr>
              <a:buFont typeface="Wingdings 3" pitchFamily="18" charset="2"/>
              <a:buChar char="Æ"/>
              <a:defRPr/>
            </a:pPr>
            <a:endParaRPr lang="cs-CZ" dirty="0" smtClean="0"/>
          </a:p>
          <a:p>
            <a:pPr eaLnBrk="1" hangingPunct="1">
              <a:buClr>
                <a:schemeClr val="folHlink"/>
              </a:buClr>
              <a:buFont typeface="Wingdings 3" pitchFamily="18" charset="2"/>
              <a:buChar char="Æ"/>
              <a:defRPr/>
            </a:pPr>
            <a:endParaRPr lang="cs-CZ" altLang="cs-CZ" sz="2400" b="1" dirty="0">
              <a:solidFill>
                <a:srgbClr val="92D05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27495" y="86609"/>
            <a:ext cx="73370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METODICKÁ SPOLUPRÁCE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60086" y="4605339"/>
            <a:ext cx="2034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1"/>
              </a:spcAft>
            </a:pP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Kresba: Pavel Štěrba, AOPK ČR</a:t>
            </a:r>
          </a:p>
        </p:txBody>
      </p:sp>
      <p:pic>
        <p:nvPicPr>
          <p:cNvPr id="6" name="Picture 5" descr="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86" y="734726"/>
            <a:ext cx="3212307" cy="363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0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96786" y="897007"/>
            <a:ext cx="6580314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7275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9563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1850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4138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13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85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57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29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altLang="cs-CZ" sz="20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K</a:t>
            </a:r>
            <a:r>
              <a:rPr lang="cs-CZ" altLang="cs-CZ" sz="2000" b="1" dirty="0" smtClean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onzultace </a:t>
            </a:r>
            <a:r>
              <a:rPr lang="cs-CZ" altLang="cs-CZ" sz="20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rekonstrukcí silnic už v projekční přípravě </a:t>
            </a:r>
            <a:r>
              <a:rPr lang="cs-CZ" altLang="cs-CZ" sz="2000" dirty="0">
                <a:latin typeface="+mn-lt"/>
                <a:cs typeface="Arial" panose="020B0604020202020204" pitchFamily="34" charset="0"/>
              </a:rPr>
              <a:t>(účast na přípravných výrobních </a:t>
            </a:r>
            <a:r>
              <a:rPr lang="cs-CZ" altLang="cs-CZ" sz="2000" dirty="0" smtClean="0">
                <a:latin typeface="+mn-lt"/>
                <a:cs typeface="Arial" panose="020B0604020202020204" pitchFamily="34" charset="0"/>
              </a:rPr>
              <a:t>výborech), 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altLang="cs-CZ" sz="20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dohoda o přístupu ke stromům </a:t>
            </a:r>
            <a:r>
              <a:rPr lang="cs-CZ" altLang="cs-CZ" sz="2000" dirty="0">
                <a:latin typeface="+mn-lt"/>
                <a:cs typeface="Arial" panose="020B0604020202020204" pitchFamily="34" charset="0"/>
              </a:rPr>
              <a:t>- zachování, ošetření, částečné nebo úplné kácení, náhradní výsadba podél silnice nebo </a:t>
            </a:r>
            <a:r>
              <a:rPr lang="cs-CZ" altLang="cs-CZ" sz="2000" dirty="0" smtClean="0">
                <a:latin typeface="+mn-lt"/>
                <a:cs typeface="Arial" panose="020B0604020202020204" pitchFamily="34" charset="0"/>
              </a:rPr>
              <a:t>jinde, 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společné vyznačení kácení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- 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revence 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chyb a přehmatů z nepochopení projektové dokumentace, možnost akcentace významu cenných dřevin kvůli jejich důsledné ochraně při realizaci stavby, </a:t>
            </a:r>
            <a:endParaRPr lang="cs-CZ" sz="20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b="1" dirty="0" err="1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doznačení</a:t>
            </a:r>
            <a:r>
              <a:rPr lang="cs-CZ" sz="20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 dřevin ke kácení 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nad rámec projektové dokumentace s ohledem na zhoršení zdravotního stavu nebo jiný problém v oblasti provozní bezpečnosti dřeviny, pokud se změnil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stav, 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000" dirty="0">
                <a:latin typeface="+mn-lt"/>
                <a:cs typeface="Arial" panose="020B0604020202020204" pitchFamily="34" charset="0"/>
              </a:rPr>
              <a:t>spolupráce při </a:t>
            </a:r>
            <a:r>
              <a:rPr lang="cs-CZ" sz="2000" dirty="0" err="1">
                <a:latin typeface="+mn-lt"/>
                <a:cs typeface="Arial" panose="020B0604020202020204" pitchFamily="34" charset="0"/>
              </a:rPr>
              <a:t>vyzačování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 kácení většího rozsahu z důvodů </a:t>
            </a:r>
            <a:r>
              <a:rPr lang="cs-CZ" sz="2200" b="1" dirty="0">
                <a:solidFill>
                  <a:srgbClr val="D5A315"/>
                </a:solidFill>
                <a:latin typeface="+mn-lt"/>
              </a:rPr>
              <a:t>zdravotních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 - hodně v letech 2020-23 v důsledku sucha a rozvoje chorob na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jasanech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31938" y="90528"/>
            <a:ext cx="9136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ÚČAST NA PŘÍPRAVĚ INVESTIČNÍCH AKCÍ 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27940" y="4759169"/>
            <a:ext cx="2034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1"/>
              </a:spcAft>
            </a:pP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Kresba: Pavel Štěrba, AOPK ČR</a:t>
            </a:r>
          </a:p>
        </p:txBody>
      </p:sp>
      <p:pic>
        <p:nvPicPr>
          <p:cNvPr id="6" name="Picture 7" descr="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40" y="1089905"/>
            <a:ext cx="3040061" cy="36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9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14373" y="891352"/>
            <a:ext cx="6429377" cy="65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7275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9563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1850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4138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13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85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57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29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altLang="cs-CZ" sz="2200" dirty="0" smtClean="0">
                <a:latin typeface="+mn-lt"/>
              </a:rPr>
              <a:t>Posuzování stavu dřevin dle kapacitních možností 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altLang="cs-CZ" sz="2200" dirty="0" smtClean="0">
                <a:latin typeface="+mn-lt"/>
              </a:rPr>
              <a:t>Snaha nalézat </a:t>
            </a:r>
            <a:r>
              <a:rPr lang="cs-CZ" altLang="cs-CZ" sz="20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vhodná řešení </a:t>
            </a:r>
            <a:r>
              <a:rPr lang="cs-CZ" altLang="cs-CZ" sz="2200" dirty="0" smtClean="0">
                <a:latin typeface="+mn-lt"/>
              </a:rPr>
              <a:t>např. při realizaci konkrétních záměrů v krajině,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altLang="cs-CZ" sz="2200" dirty="0">
                <a:latin typeface="+mn-lt"/>
              </a:rPr>
              <a:t>účast na výrobních výborech a terénních pochůzkách  při realizaci investičních akcí</a:t>
            </a:r>
            <a:r>
              <a:rPr lang="cs-CZ" altLang="cs-CZ" sz="2200" dirty="0" smtClean="0">
                <a:latin typeface="+mn-lt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altLang="cs-CZ" sz="2200" b="1" dirty="0">
                <a:solidFill>
                  <a:srgbClr val="92D050"/>
                </a:solidFill>
                <a:latin typeface="+mn-lt"/>
              </a:rPr>
              <a:t>operativní řešení problémů </a:t>
            </a:r>
            <a:r>
              <a:rPr lang="cs-CZ" altLang="cs-CZ" sz="2200" dirty="0">
                <a:latin typeface="+mn-lt"/>
              </a:rPr>
              <a:t>při výstavbě, resp. rekonstrukci silnic - zajištění ochrany dřevin při výstavbě, řešení poškození dřevin apod</a:t>
            </a:r>
            <a:r>
              <a:rPr lang="cs-CZ" altLang="cs-CZ" sz="2200" dirty="0" smtClean="0">
                <a:latin typeface="+mn-lt"/>
              </a:rPr>
              <a:t>.,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altLang="cs-CZ" sz="2200" dirty="0">
                <a:latin typeface="+mn-lt"/>
              </a:rPr>
              <a:t>V podmínkách souhlasu ke stavbě v CHKO, že bude AOPK ČR přizvána ke </a:t>
            </a:r>
            <a:r>
              <a:rPr lang="cs-CZ" altLang="cs-CZ" sz="2200" dirty="0" smtClean="0">
                <a:latin typeface="+mn-lt"/>
              </a:rPr>
              <a:t>značení, 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200" dirty="0">
                <a:latin typeface="+mn-lt"/>
              </a:rPr>
              <a:t>stálá </a:t>
            </a:r>
            <a:r>
              <a:rPr lang="cs-CZ" sz="2200" b="1" dirty="0">
                <a:solidFill>
                  <a:srgbClr val="D5A315"/>
                </a:solidFill>
                <a:latin typeface="+mn-lt"/>
              </a:rPr>
              <a:t>ohlašovací, poradenská a konzultační činnost </a:t>
            </a:r>
            <a:r>
              <a:rPr lang="cs-CZ" sz="2200" dirty="0" smtClean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hlášení problémů zjištěných při pohybu pracovníků AOPK ČR v terénu, </a:t>
            </a:r>
            <a:endParaRPr lang="cs-CZ" sz="22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200" b="1" dirty="0">
                <a:solidFill>
                  <a:srgbClr val="D5A315"/>
                </a:solidFill>
                <a:latin typeface="+mn-lt"/>
              </a:rPr>
              <a:t>konzultace</a:t>
            </a:r>
            <a:r>
              <a:rPr lang="cs-CZ" sz="2200" dirty="0" smtClean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s pracovníky </a:t>
            </a:r>
            <a:r>
              <a:rPr lang="cs-CZ" sz="2200" dirty="0" smtClean="0">
                <a:latin typeface="+mn-lt"/>
              </a:rPr>
              <a:t>Údržby </a:t>
            </a:r>
            <a:r>
              <a:rPr lang="cs-CZ" sz="2200" dirty="0">
                <a:latin typeface="+mn-lt"/>
              </a:rPr>
              <a:t>silnic zajišťujícími investice a běžnou údržbu, tak s pracovníky Správy silnic která různé práce zadává nebo se vyjadřuje k požadavkům občanů z pozice správce komunikace a </a:t>
            </a:r>
            <a:r>
              <a:rPr lang="cs-CZ" sz="2200" dirty="0" smtClean="0">
                <a:latin typeface="+mn-lt"/>
              </a:rPr>
              <a:t>majetku. </a:t>
            </a:r>
            <a:endParaRPr lang="cs-CZ" altLang="cs-CZ" sz="2200" dirty="0">
              <a:latin typeface="+mn-lt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31938" y="90528"/>
            <a:ext cx="95361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SPOLUPRÁCE PŘI REALIZACI A PREVENCE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27940" y="475916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1"/>
              </a:spcAft>
            </a:pPr>
            <a:endParaRPr lang="cs-CZ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40" y="891352"/>
            <a:ext cx="4220634" cy="63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47774" y="790575"/>
            <a:ext cx="4848226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7275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9563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1850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4138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13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85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57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29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8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Konzultace</a:t>
            </a:r>
            <a:r>
              <a:rPr lang="cs-CZ" sz="2800" dirty="0" smtClean="0">
                <a:latin typeface="+mn-lt"/>
              </a:rPr>
              <a:t> a podpora při financování záměrů z dotačních titulů,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800" dirty="0">
                <a:latin typeface="+mn-lt"/>
              </a:rPr>
              <a:t>OPŽP Operační program Životní prostředí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800" dirty="0" smtClean="0">
                <a:latin typeface="+mn-lt"/>
              </a:rPr>
              <a:t>PPK Program péče o krajinu,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2800" dirty="0" smtClean="0">
                <a:latin typeface="+mn-lt"/>
              </a:rPr>
              <a:t>NPO Národní plán obnovy (ukončen ke konci roku 2025)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31938" y="90528"/>
            <a:ext cx="9136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REALIZACE OPATŘEBÍ Z PROJEKTŮ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247774" y="5517022"/>
            <a:ext cx="731837" cy="363537"/>
          </a:xfrm>
          <a:prstGeom prst="notchedRightArrow">
            <a:avLst>
              <a:gd name="adj1" fmla="val 50000"/>
              <a:gd name="adj2" fmla="val 503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5" y="748504"/>
            <a:ext cx="4786747" cy="610949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074861" y="5437180"/>
            <a:ext cx="435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4"/>
              </a:buClr>
              <a:defRPr/>
            </a:pPr>
            <a:r>
              <a:rPr lang="cs-CZ" altLang="cs-CZ" sz="2800" b="1" dirty="0">
                <a:solidFill>
                  <a:srgbClr val="1C40A4"/>
                </a:solidFill>
              </a:rPr>
              <a:t>https://dotace.aopk.gov.cz/</a:t>
            </a:r>
          </a:p>
        </p:txBody>
      </p:sp>
    </p:spTree>
    <p:extLst>
      <p:ext uri="{BB962C8B-B14F-4D97-AF65-F5344CB8AC3E}">
        <p14:creationId xmlns:p14="http://schemas.microsoft.com/office/powerpoint/2010/main" val="41540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47774" y="714375"/>
            <a:ext cx="6380166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7275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9563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1850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4138" indent="-342900" defTabSz="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13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85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57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2938" indent="-342900" defTabSz="360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1800" dirty="0">
                <a:latin typeface="+mn-lt"/>
              </a:rPr>
              <a:t>V</a:t>
            </a:r>
            <a:r>
              <a:rPr lang="cs-CZ" sz="1800" dirty="0" smtClean="0">
                <a:latin typeface="+mn-lt"/>
              </a:rPr>
              <a:t>yhodnocení </a:t>
            </a:r>
            <a:r>
              <a:rPr lang="cs-CZ" sz="1800" b="1" dirty="0">
                <a:solidFill>
                  <a:srgbClr val="D5A315"/>
                </a:solidFill>
                <a:latin typeface="+mn-lt"/>
              </a:rPr>
              <a:t>hodnotného dubu </a:t>
            </a:r>
            <a:r>
              <a:rPr lang="cs-CZ" sz="1800" dirty="0" smtClean="0">
                <a:latin typeface="+mn-lt"/>
              </a:rPr>
              <a:t>s </a:t>
            </a:r>
            <a:r>
              <a:rPr lang="cs-CZ" sz="1800" dirty="0">
                <a:latin typeface="+mn-lt"/>
              </a:rPr>
              <a:t>velkým defektem v kmeni </a:t>
            </a:r>
            <a:r>
              <a:rPr lang="cs-CZ" sz="1800" dirty="0" smtClean="0">
                <a:latin typeface="+mn-lt"/>
              </a:rPr>
              <a:t>–provedení </a:t>
            </a:r>
            <a:r>
              <a:rPr lang="cs-CZ" sz="1800" dirty="0" err="1" smtClean="0">
                <a:latin typeface="+mn-lt"/>
              </a:rPr>
              <a:t>přístrojvého</a:t>
            </a:r>
            <a:r>
              <a:rPr lang="cs-CZ" sz="1800" dirty="0" smtClean="0">
                <a:latin typeface="+mn-lt"/>
              </a:rPr>
              <a:t> měření, ošetření, stabilizace,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1800" b="1" dirty="0">
                <a:solidFill>
                  <a:srgbClr val="D5A315"/>
                </a:solidFill>
                <a:latin typeface="+mn-lt"/>
              </a:rPr>
              <a:t>Posouzení staré topolové aleje</a:t>
            </a:r>
            <a:r>
              <a:rPr lang="cs-CZ" sz="1800" dirty="0" smtClean="0">
                <a:latin typeface="+mn-lt"/>
              </a:rPr>
              <a:t>, různé závěry dle jednotlivých dřevin Správa silnic chtěla zadat </a:t>
            </a:r>
            <a:r>
              <a:rPr lang="cs-CZ" sz="1800" dirty="0">
                <a:latin typeface="+mn-lt"/>
              </a:rPr>
              <a:t>přístrojové měření </a:t>
            </a:r>
            <a:r>
              <a:rPr lang="cs-CZ" sz="1800" dirty="0" smtClean="0">
                <a:latin typeface="+mn-lt"/>
              </a:rPr>
              <a:t>– </a:t>
            </a:r>
            <a:r>
              <a:rPr lang="cs-CZ" sz="1800" dirty="0" err="1" smtClean="0">
                <a:latin typeface="+mn-lt"/>
              </a:rPr>
              <a:t>žádpst</a:t>
            </a:r>
            <a:r>
              <a:rPr lang="cs-CZ" sz="1800" dirty="0" smtClean="0">
                <a:latin typeface="+mn-lt"/>
              </a:rPr>
              <a:t> o konzultaci vyhodnocení dřevin – řešení tří několika km úseků silnic – vytipování konkrétních stromů pro tahové </a:t>
            </a:r>
            <a:r>
              <a:rPr lang="cs-CZ" sz="1800" dirty="0" err="1" smtClean="0">
                <a:latin typeface="+mn-lt"/>
              </a:rPr>
              <a:t>zskoušky</a:t>
            </a:r>
            <a:r>
              <a:rPr lang="cs-CZ" sz="1800" dirty="0" smtClean="0">
                <a:latin typeface="+mn-lt"/>
              </a:rPr>
              <a:t> a pro měření akustickým tomografem – díky spolupráci vypsané VŘ na realizaci s konkrétními požadavky 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1800" dirty="0">
                <a:latin typeface="+mn-lt"/>
              </a:rPr>
              <a:t>Posouzení </a:t>
            </a:r>
            <a:r>
              <a:rPr lang="cs-CZ" sz="1800" b="1" dirty="0">
                <a:solidFill>
                  <a:srgbClr val="D5A315"/>
                </a:solidFill>
                <a:latin typeface="+mn-lt"/>
              </a:rPr>
              <a:t>pozastaveného kácení jasanové aleje </a:t>
            </a:r>
            <a:r>
              <a:rPr lang="cs-CZ" sz="1800" dirty="0">
                <a:latin typeface="+mn-lt"/>
              </a:rPr>
              <a:t>podél hlavní </a:t>
            </a:r>
            <a:r>
              <a:rPr lang="cs-CZ" sz="1800" dirty="0" smtClean="0">
                <a:latin typeface="+mn-lt"/>
              </a:rPr>
              <a:t>silnice (</a:t>
            </a:r>
            <a:r>
              <a:rPr lang="cs-CZ" sz="1800" dirty="0" err="1" smtClean="0">
                <a:latin typeface="+mn-lt"/>
              </a:rPr>
              <a:t>pozasatveno</a:t>
            </a:r>
            <a:r>
              <a:rPr lang="cs-CZ" sz="1800" dirty="0" smtClean="0">
                <a:latin typeface="+mn-lt"/>
              </a:rPr>
              <a:t> na základě  aktivity spolku) – vytipování dřevin k okamžitému </a:t>
            </a:r>
            <a:r>
              <a:rPr lang="cs-CZ" sz="1800" dirty="0">
                <a:latin typeface="+mn-lt"/>
              </a:rPr>
              <a:t>kácení a </a:t>
            </a:r>
            <a:r>
              <a:rPr lang="cs-CZ" sz="1800" dirty="0" smtClean="0">
                <a:latin typeface="+mn-lt"/>
              </a:rPr>
              <a:t>dřevin k posouzení </a:t>
            </a:r>
            <a:r>
              <a:rPr lang="cs-CZ" sz="1800" dirty="0">
                <a:latin typeface="+mn-lt"/>
              </a:rPr>
              <a:t>v době vegetace kvůli </a:t>
            </a:r>
            <a:r>
              <a:rPr lang="cs-CZ" sz="1800" dirty="0" err="1">
                <a:latin typeface="+mn-lt"/>
              </a:rPr>
              <a:t>chalaře</a:t>
            </a:r>
            <a:r>
              <a:rPr lang="cs-CZ" sz="1800" dirty="0" smtClean="0"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sz="1800" b="1" dirty="0">
                <a:solidFill>
                  <a:srgbClr val="D5A315"/>
                </a:solidFill>
                <a:latin typeface="+mn-lt"/>
              </a:rPr>
              <a:t>Posouzení 4 velkých líp </a:t>
            </a:r>
            <a:r>
              <a:rPr lang="cs-CZ" sz="1800" dirty="0">
                <a:latin typeface="+mn-lt"/>
              </a:rPr>
              <a:t>v </a:t>
            </a:r>
            <a:r>
              <a:rPr lang="cs-CZ" sz="1800" dirty="0" smtClean="0">
                <a:latin typeface="+mn-lt"/>
              </a:rPr>
              <a:t>sídle u komunikace – žádost obce o posudek - soudní znalec </a:t>
            </a:r>
            <a:r>
              <a:rPr lang="cs-CZ" sz="1800" dirty="0">
                <a:latin typeface="+mn-lt"/>
              </a:rPr>
              <a:t>v </a:t>
            </a:r>
            <a:r>
              <a:rPr lang="cs-CZ" sz="1800" dirty="0" smtClean="0">
                <a:latin typeface="+mn-lt"/>
              </a:rPr>
              <a:t>dendrologii stromy </a:t>
            </a:r>
            <a:r>
              <a:rPr lang="cs-CZ" sz="1800" dirty="0">
                <a:latin typeface="+mn-lt"/>
              </a:rPr>
              <a:t>na základě své </a:t>
            </a:r>
            <a:r>
              <a:rPr lang="cs-CZ" sz="1800" dirty="0" smtClean="0">
                <a:latin typeface="+mn-lt"/>
              </a:rPr>
              <a:t>tahové zkoušky vyhodnotil </a:t>
            </a:r>
            <a:r>
              <a:rPr lang="cs-CZ" sz="1800" dirty="0">
                <a:latin typeface="+mn-lt"/>
              </a:rPr>
              <a:t>jako havarijní. </a:t>
            </a:r>
            <a:r>
              <a:rPr lang="cs-CZ" sz="1800" dirty="0" smtClean="0">
                <a:latin typeface="+mn-lt"/>
              </a:rPr>
              <a:t>Posudek AOPK ČR směřoval </a:t>
            </a:r>
            <a:r>
              <a:rPr lang="cs-CZ" sz="1800" dirty="0">
                <a:latin typeface="+mn-lt"/>
              </a:rPr>
              <a:t>k zachování a řezu. Byla oslovena </a:t>
            </a:r>
            <a:r>
              <a:rPr lang="cs-CZ" sz="1800" dirty="0" smtClean="0">
                <a:latin typeface="+mn-lt"/>
              </a:rPr>
              <a:t>MENDELU </a:t>
            </a:r>
            <a:r>
              <a:rPr lang="cs-CZ" sz="1800" dirty="0">
                <a:latin typeface="+mn-lt"/>
              </a:rPr>
              <a:t>na revizní </a:t>
            </a:r>
            <a:r>
              <a:rPr lang="cs-CZ" sz="1800" dirty="0" smtClean="0">
                <a:latin typeface="+mn-lt"/>
              </a:rPr>
              <a:t>tahové zkoušky, potvrdila stabilitu </a:t>
            </a:r>
            <a:r>
              <a:rPr lang="cs-CZ" sz="1800" dirty="0">
                <a:latin typeface="+mn-lt"/>
              </a:rPr>
              <a:t>a dobrý stav. Stromy </a:t>
            </a:r>
            <a:r>
              <a:rPr lang="cs-CZ" sz="1800" dirty="0" smtClean="0">
                <a:latin typeface="+mn-lt"/>
              </a:rPr>
              <a:t>stojí ošetřeny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smtClean="0">
                <a:latin typeface="+mn-lt"/>
              </a:rPr>
              <a:t>Správa silnic i obec spokojena</a:t>
            </a:r>
            <a:r>
              <a:rPr lang="cs-CZ" sz="1800" dirty="0">
                <a:latin typeface="+mn-lt"/>
              </a:rPr>
              <a:t>.</a:t>
            </a:r>
            <a:endParaRPr lang="cs-CZ" altLang="cs-CZ" sz="18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 3" panose="05040102010807070707" pitchFamily="18" charset="2"/>
              <a:buChar char="Æ"/>
              <a:defRPr/>
            </a:pPr>
            <a:r>
              <a:rPr lang="cs-CZ" altLang="cs-CZ" sz="1800" dirty="0" smtClean="0">
                <a:latin typeface="+mn-lt"/>
              </a:rPr>
              <a:t>Spolupráce na ošetření </a:t>
            </a:r>
            <a:r>
              <a:rPr lang="cs-CZ" altLang="cs-CZ" sz="1800" b="1" dirty="0">
                <a:solidFill>
                  <a:srgbClr val="92D050"/>
                </a:solidFill>
                <a:latin typeface="+mn-lt"/>
              </a:rPr>
              <a:t>řady alejí památných stromů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31938" y="90528"/>
            <a:ext cx="9136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0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PŘÍKLADY SPOLUPRÁCE</a:t>
            </a:r>
            <a:endParaRPr lang="cs-CZ" altLang="cs-CZ" sz="30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102" y="966068"/>
            <a:ext cx="4267796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1184</Words>
  <Application>Microsoft Office PowerPoint</Application>
  <PresentationFormat>Širokoúhlá obrazovka</PresentationFormat>
  <Paragraphs>105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Wingdings 3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Smucar</dc:creator>
  <cp:lastModifiedBy>Jana Šmídová</cp:lastModifiedBy>
  <cp:revision>155</cp:revision>
  <dcterms:created xsi:type="dcterms:W3CDTF">2020-01-30T14:26:49Z</dcterms:created>
  <dcterms:modified xsi:type="dcterms:W3CDTF">2026-04-16T10:34:36Z</dcterms:modified>
</cp:coreProperties>
</file>