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8" r:id="rId2"/>
    <p:sldId id="425" r:id="rId3"/>
    <p:sldId id="426" r:id="rId4"/>
    <p:sldId id="427" r:id="rId5"/>
    <p:sldId id="428" r:id="rId6"/>
    <p:sldId id="446" r:id="rId7"/>
    <p:sldId id="448" r:id="rId8"/>
    <p:sldId id="449" r:id="rId9"/>
    <p:sldId id="450" r:id="rId10"/>
    <p:sldId id="455" r:id="rId11"/>
    <p:sldId id="445" r:id="rId12"/>
    <p:sldId id="447" r:id="rId13"/>
    <p:sldId id="344" r:id="rId14"/>
    <p:sldId id="434" r:id="rId15"/>
    <p:sldId id="404" r:id="rId16"/>
    <p:sldId id="451" r:id="rId17"/>
    <p:sldId id="457" r:id="rId18"/>
    <p:sldId id="452" r:id="rId19"/>
    <p:sldId id="458" r:id="rId20"/>
    <p:sldId id="456" r:id="rId21"/>
    <p:sldId id="469" r:id="rId22"/>
    <p:sldId id="459" r:id="rId23"/>
    <p:sldId id="467" r:id="rId24"/>
    <p:sldId id="468" r:id="rId25"/>
    <p:sldId id="377" r:id="rId26"/>
    <p:sldId id="262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áclav Hlaváč" initials="VH" lastIdx="1" clrIdx="0">
    <p:extLst>
      <p:ext uri="{19B8F6BF-5375-455C-9EA6-DF929625EA0E}">
        <p15:presenceInfo xmlns:p15="http://schemas.microsoft.com/office/powerpoint/2012/main" userId="Václav Hlaváč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4A0E"/>
    <a:srgbClr val="006047"/>
    <a:srgbClr val="579D68"/>
    <a:srgbClr val="DE6614"/>
    <a:srgbClr val="FFCD2F"/>
    <a:srgbClr val="FFCC00"/>
    <a:srgbClr val="84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92" autoAdjust="0"/>
    <p:restoredTop sz="94701"/>
  </p:normalViewPr>
  <p:slideViewPr>
    <p:cSldViewPr snapToGrid="0" snapToObjects="1">
      <p:cViewPr varScale="1">
        <p:scale>
          <a:sx n="76" d="100"/>
          <a:sy n="76" d="100"/>
        </p:scale>
        <p:origin x="77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A3B24-FFEA-4AFE-B267-88F1AB548583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DE3EA-2160-4475-B02B-D7D9A5D673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73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A6CA74-7D12-B147-9250-8E2EF9288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EB8F85-2EC8-514A-AF5B-15B365C2E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75A6F9-B8C3-4A4D-8296-A54C76A2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1A6FB8-2CB5-F94E-8E77-28F94B07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23825D-1B5C-7446-A3BC-3A5E1EA4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79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33F6D-ED28-6C4A-ACD4-E9FA7523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2D3ACB2-CE9A-2D49-9D1D-035317AF9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32AF7C-03E7-CF42-AD8F-8564FB3B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DB1E95-86CB-BD4D-B370-697F361D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A271FE-0DE7-FF40-881A-75ACDC8E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8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E0632B4-4EEE-E043-9781-95D5FE6E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36060F-1CC5-4047-AA20-D2CBC0C50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C7B9BB-2AD4-D244-A4D7-1F3A1123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FC2DF3-A49D-7B4A-A1D5-E3FC79FE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E0310C-14C0-C04F-A505-70845D86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3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D5E54-188C-3A4A-BD67-C145FD37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26DB05-CCEE-EE48-9583-8EF161064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6FE8D6-1197-3A41-B821-5DADCAF3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2A530E-3716-8448-A35E-9A68D41F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C5C6DB-467A-3E46-A748-1D575CA0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22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0B246-34FC-4947-832F-A677FC3D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EED4B6-864E-3242-83D5-391D3EF0E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2E34DF-8714-784E-BBE1-E8A459750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05564F-67E2-3A47-9EF8-D1242C27D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BD1569-7DBD-5D4A-90FA-8FE838F0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38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F0A701-3DEA-364E-9A66-CC9E15041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B640BF-6D33-8245-88C1-0AA60E101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D8847E-EAB1-5646-AE16-CE5C673AA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2B5987-143F-654B-BB01-BAB91E911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FF10D5-73F2-2A45-BFD4-1B8E1464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470B80-FC08-AA48-8FFE-6E99E005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6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54235-B9B3-0A40-9AE5-BE37D57A5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FE1C76-2C20-E44B-BE3E-3B37FD99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C8412D-4B06-3A49-90F8-FC6C9B8FC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31B1822-F70C-E148-BD9C-007ED845F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286906-2D5B-EF42-BB41-7B760843B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651DEC7-A583-8649-B5DC-8E754969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C35138-9F4A-1B4D-8CCF-FDA2ABA7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AD9DDD-DC44-544B-A413-D02F8299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02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060634-EB24-E540-8A42-C3132F89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38FF8D5-F290-C046-8510-B1130EE0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73CF7A-D91D-9742-BCFA-06C3F524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9F0767D-C961-C041-A513-6EB2AC3F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93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4E8116-F6E2-1043-949D-B831A404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22A23E-81AE-5041-ADFF-CDAAF9DC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1BC898-4099-D04E-BC9F-CA574EA4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56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BF4A5-BB99-B14F-81FC-69BE848C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BBA6DE-A87A-A84F-BAA0-7760DE640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418F31-B788-7947-B7E9-4E50D035F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818710-51DB-C147-B4AE-140DD44A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089357-5A4E-9443-AF78-6EC39700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AE1D8D-9AF6-AF40-A10B-FE07CEB0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01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3873F-C5AB-4B4A-A1CA-B757C028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8211B48-FDCB-1F4B-BE0C-6E425201E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11C09B-9821-A24E-A81B-5904E47F2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E37E95-3C81-FE4D-961A-353ACDA0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FCA679-8DFA-8C43-94AF-917A71E3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338643-C849-6849-8973-8FEA0A3B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57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2E3A9E-956B-3745-B12B-7F16922A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2BC223-C578-E349-9970-EB48B3139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49F72C-01D0-9C46-898C-B922CEF13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0A260-4F65-DF4A-ACCF-4A98C018891B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70298D-F039-8146-81DC-7077319E3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F9186A-7673-A14E-9E5A-AB42EADA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94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2620108" y="1510684"/>
            <a:ext cx="703552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cs-CZ" sz="36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2366620" y="4549781"/>
            <a:ext cx="7119257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cs-CZ" sz="20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Václav </a:t>
            </a:r>
            <a:r>
              <a:rPr lang="cs-CZ" sz="20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Hlaváč </a:t>
            </a:r>
            <a:r>
              <a:rPr lang="cs-CZ" sz="20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AOPK ČR</a:t>
            </a:r>
            <a:endParaRPr lang="cs-CZ" sz="2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E6D87B1-70B0-DE49-8FE7-1D9CCDB2DF3F}"/>
              </a:ext>
            </a:extLst>
          </p:cNvPr>
          <p:cNvSpPr txBox="1"/>
          <p:nvPr/>
        </p:nvSpPr>
        <p:spPr>
          <a:xfrm>
            <a:off x="2362798" y="5060235"/>
            <a:ext cx="7119257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Pardubice, 16.4.2026</a:t>
            </a:r>
            <a:endParaRPr lang="cs-CZ" sz="16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51E8B05-EF91-1143-8AA4-983037E4193E}"/>
              </a:ext>
            </a:extLst>
          </p:cNvPr>
          <p:cNvCxnSpPr/>
          <p:nvPr/>
        </p:nvCxnSpPr>
        <p:spPr>
          <a:xfrm>
            <a:off x="5259380" y="4990075"/>
            <a:ext cx="1440000" cy="0"/>
          </a:xfrm>
          <a:prstGeom prst="line">
            <a:avLst/>
          </a:prstGeom>
          <a:ln w="25400">
            <a:solidFill>
              <a:srgbClr val="84B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/>
        </p:nvSpPr>
        <p:spPr>
          <a:xfrm>
            <a:off x="3948263" y="6372000"/>
            <a:ext cx="4295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Agentura ochrany přírody a krajiny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pic>
        <p:nvPicPr>
          <p:cNvPr id="9" name="Obrázek 8" descr="Obsah obrázku objekt, hodiny, podepsat, červená&#10;&#10;Popis byl vytvořen automaticky">
            <a:extLst>
              <a:ext uri="{FF2B5EF4-FFF2-40B4-BE49-F238E27FC236}">
                <a16:creationId xmlns:a16="http://schemas.microsoft.com/office/drawing/2014/main" id="{C90CCDB6-AA76-E948-9BF6-ED5DFCE20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569" y="5574680"/>
            <a:ext cx="3356617" cy="452152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431509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rgbClr val="A24A0E"/>
                </a:solidFill>
              </a:rPr>
              <a:t>Ochrana </a:t>
            </a:r>
            <a:r>
              <a:rPr lang="cs-CZ" sz="2400" dirty="0">
                <a:solidFill>
                  <a:srgbClr val="A24A0E"/>
                </a:solidFill>
              </a:rPr>
              <a:t>biodiverzity </a:t>
            </a:r>
            <a:r>
              <a:rPr lang="cs-CZ" sz="2400" dirty="0" smtClean="0">
                <a:solidFill>
                  <a:srgbClr val="A24A0E"/>
                </a:solidFill>
              </a:rPr>
              <a:t>při správě a údržbě dopravní infrastruktury</a:t>
            </a:r>
            <a:endParaRPr lang="cs-CZ" sz="2400" dirty="0">
              <a:solidFill>
                <a:srgbClr val="A24A0E"/>
              </a:solidFill>
            </a:endParaRPr>
          </a:p>
          <a:p>
            <a:pPr algn="ctr" eaLnBrk="1" hangingPunct="1"/>
            <a:endParaRPr lang="cs-CZ" altLang="cs-CZ" sz="3200" i="1" dirty="0">
              <a:solidFill>
                <a:srgbClr val="FFFF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792A07F-D970-46D1-A8E8-494BD992D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667" y="1336074"/>
            <a:ext cx="4353518" cy="28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0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89C0A6C-57F3-4D60-82E6-3602899B6E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7850" y="404814"/>
            <a:ext cx="8496300" cy="600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sk-SK" altLang="cs-CZ" sz="2000" dirty="0">
                <a:solidFill>
                  <a:srgbClr val="FFFF66"/>
                </a:solidFill>
                <a:cs typeface="Arial" panose="020B0604020202020204" pitchFamily="34" charset="0"/>
              </a:rPr>
              <a:t> </a:t>
            </a:r>
            <a:r>
              <a:rPr lang="sk-SK" altLang="cs-CZ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Celkové počty usmrcených živočichů na silnicích různých kategorií</a:t>
            </a:r>
            <a:r>
              <a:rPr lang="sk-SK" altLang="cs-C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Schránka-9">
            <a:extLst>
              <a:ext uri="{FF2B5EF4-FFF2-40B4-BE49-F238E27FC236}">
                <a16:creationId xmlns:a16="http://schemas.microsoft.com/office/drawing/2014/main" id="{14305ECE-9E84-42A4-B83D-52BA958B8AC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9297"/>
            <a:ext cx="4275138" cy="2992438"/>
          </a:xfrm>
          <a:solidFill>
            <a:schemeClr val="tx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313B14B-4175-4A89-9215-02AB605C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563513"/>
            <a:ext cx="182562" cy="19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Schránka-10">
            <a:extLst>
              <a:ext uri="{FF2B5EF4-FFF2-40B4-BE49-F238E27FC236}">
                <a16:creationId xmlns:a16="http://schemas.microsoft.com/office/drawing/2014/main" id="{E515B75F-04DE-489B-91B1-054727B8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1" y="1004889"/>
            <a:ext cx="4191000" cy="2971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48E4A0E3-E732-4513-A115-CF9F7357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795" y="1121832"/>
            <a:ext cx="11525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Zajíc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8BE3A0F0-7593-4E4E-B76E-4B7CE19A5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8" y="1134398"/>
            <a:ext cx="12827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Srnec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2EE2FC4B-5BCF-4ADC-BFF6-E118E023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02" y="1557338"/>
            <a:ext cx="182563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02640751-FD59-4D3D-92F2-D60C057C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95" y="4234657"/>
            <a:ext cx="3600450" cy="1989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26965ED1-213E-472B-9FE4-328002DBC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795" y="3987800"/>
            <a:ext cx="3600450" cy="51117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100" dirty="0"/>
              <a:t>Length of road and motorway network (1.1.2011)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100" dirty="0">
                <a:solidFill>
                  <a:srgbClr val="666633"/>
                </a:solidFill>
              </a:rPr>
              <a:t>  Total: 55.752 km</a:t>
            </a:r>
            <a:endParaRPr lang="cs-CZ" altLang="cs-CZ" sz="1100" dirty="0"/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B73BF895-EEE6-4BAA-8ACA-1C0285326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084763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cs-CZ" altLang="cs-CZ" sz="1400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C140514B-11D7-4155-9E32-F2B712F0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53189"/>
            <a:ext cx="576262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44EBF5AB-692A-4070-B665-CE44F7F75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6453189"/>
            <a:ext cx="647700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5" name="Rectangle 31">
            <a:extLst>
              <a:ext uri="{FF2B5EF4-FFF2-40B4-BE49-F238E27FC236}">
                <a16:creationId xmlns:a16="http://schemas.microsoft.com/office/drawing/2014/main" id="{347FCC4F-4D90-4C8D-B36B-0D36C394D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6453189"/>
            <a:ext cx="647700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" name="Rectangle 32">
            <a:extLst>
              <a:ext uri="{FF2B5EF4-FFF2-40B4-BE49-F238E27FC236}">
                <a16:creationId xmlns:a16="http://schemas.microsoft.com/office/drawing/2014/main" id="{8625AC93-10E6-42F0-89FE-13FE9B428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6453189"/>
            <a:ext cx="647700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7" name="Rectangle 33">
            <a:extLst>
              <a:ext uri="{FF2B5EF4-FFF2-40B4-BE49-F238E27FC236}">
                <a16:creationId xmlns:a16="http://schemas.microsoft.com/office/drawing/2014/main" id="{8237FCEB-0B32-47E1-BAAC-982F2963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6453189"/>
            <a:ext cx="647700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8ACB5E88-CCA1-4C95-B616-A986AC3B8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9" y="5157789"/>
            <a:ext cx="73025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6810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3">
            <a:extLst>
              <a:ext uri="{FF2B5EF4-FFF2-40B4-BE49-F238E27FC236}">
                <a16:creationId xmlns:a16="http://schemas.microsoft.com/office/drawing/2014/main" id="{95C137F7-A10C-4332-B7BB-E764ECE8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1" y="1859839"/>
            <a:ext cx="5076825" cy="3808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Snímek 087a">
            <a:extLst>
              <a:ext uri="{FF2B5EF4-FFF2-40B4-BE49-F238E27FC236}">
                <a16:creationId xmlns:a16="http://schemas.microsoft.com/office/drawing/2014/main" id="{7EB704C4-50D0-4C25-B1E7-35C95577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343" y="924300"/>
            <a:ext cx="3432766" cy="228729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 039">
            <a:extLst>
              <a:ext uri="{FF2B5EF4-FFF2-40B4-BE49-F238E27FC236}">
                <a16:creationId xmlns:a16="http://schemas.microsoft.com/office/drawing/2014/main" id="{37F7EF8A-D882-4A9E-AB3D-30D4BBA7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39" y="3051366"/>
            <a:ext cx="4583112" cy="3054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5">
            <a:extLst>
              <a:ext uri="{FF2B5EF4-FFF2-40B4-BE49-F238E27FC236}">
                <a16:creationId xmlns:a16="http://schemas.microsoft.com/office/drawing/2014/main" id="{969A2989-F4B7-42A5-B1BA-3EF720523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1" y="244891"/>
            <a:ext cx="5508625" cy="1217612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rgbClr val="993300"/>
                </a:solidFill>
              </a:rPr>
              <a:t>Vydra říční: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rgbClr val="993300"/>
                </a:solidFill>
              </a:rPr>
              <a:t>Česká  populace  ……….. </a:t>
            </a:r>
            <a:r>
              <a:rPr lang="cs-CZ" altLang="cs-CZ" dirty="0" smtClean="0">
                <a:solidFill>
                  <a:srgbClr val="993300"/>
                </a:solidFill>
              </a:rPr>
              <a:t>5 </a:t>
            </a:r>
            <a:r>
              <a:rPr lang="cs-CZ" altLang="cs-CZ" dirty="0">
                <a:solidFill>
                  <a:srgbClr val="993300"/>
                </a:solidFill>
              </a:rPr>
              <a:t>000 jedinců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rgbClr val="993300"/>
                </a:solidFill>
              </a:rPr>
              <a:t>Roční mortalita     ……   300 – </a:t>
            </a:r>
            <a:r>
              <a:rPr lang="cs-CZ" altLang="cs-CZ" dirty="0" smtClean="0">
                <a:solidFill>
                  <a:srgbClr val="993300"/>
                </a:solidFill>
              </a:rPr>
              <a:t>500 </a:t>
            </a:r>
            <a:r>
              <a:rPr lang="cs-CZ" altLang="cs-CZ" dirty="0">
                <a:solidFill>
                  <a:srgbClr val="993300"/>
                </a:solidFill>
              </a:rPr>
              <a:t>jedinců</a:t>
            </a:r>
            <a:r>
              <a:rPr lang="cs-CZ" altLang="cs-CZ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5904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F5DAEAD-A4F5-452A-A239-691EF705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4" y="182578"/>
            <a:ext cx="11329072" cy="830997"/>
          </a:xfrm>
          <a:prstGeom prst="rect">
            <a:avLst/>
          </a:prstGeom>
          <a:solidFill>
            <a:srgbClr val="FCE03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990000"/>
                </a:solidFill>
              </a:rPr>
              <a:t>Dopravní stavby, rozvoj zástavby a další vlivy způsobují fragmentaci krajiny, původně souvislé populace se rozpadají do vzájemně izolovaných ostrovů        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92B7FDC3-E40F-4470-9FE6-08A00F7D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81" y="2209130"/>
            <a:ext cx="4095766" cy="273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1875F52-D8AF-4C60-AFCE-085FA1CF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77" y="1081596"/>
            <a:ext cx="3390709" cy="211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Výsledek obrázku pro dálni&amp;ccaron;ní k&amp;rcaron;i&amp;zcaron;ovatka">
            <a:extLst>
              <a:ext uri="{FF2B5EF4-FFF2-40B4-BE49-F238E27FC236}">
                <a16:creationId xmlns:a16="http://schemas.microsoft.com/office/drawing/2014/main" id="{9591FD02-F811-4AB8-8363-109BC03F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77" y="3377211"/>
            <a:ext cx="4163761" cy="276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7ABA0213-5AA9-4AB3-AAA2-F3159FA76AB0}"/>
              </a:ext>
            </a:extLst>
          </p:cNvPr>
          <p:cNvSpPr txBox="1"/>
          <p:nvPr/>
        </p:nvSpPr>
        <p:spPr>
          <a:xfrm>
            <a:off x="131805" y="1762742"/>
            <a:ext cx="4168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Neprodyšně oplocené silnice sice omezují mortalitu,  z hlediska populace může mít oplocená komunikace horší dopad než  neoplocená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Řešení:  </a:t>
            </a:r>
          </a:p>
          <a:p>
            <a:r>
              <a:rPr lang="cs-CZ" dirty="0"/>
              <a:t>     omezit mortalitu a současně zajistit    </a:t>
            </a:r>
          </a:p>
          <a:p>
            <a:r>
              <a:rPr lang="cs-CZ" dirty="0"/>
              <a:t>     bezpečnou průchodnost</a:t>
            </a:r>
          </a:p>
        </p:txBody>
      </p:sp>
    </p:spTree>
    <p:extLst>
      <p:ext uri="{BB962C8B-B14F-4D97-AF65-F5344CB8AC3E}">
        <p14:creationId xmlns:p14="http://schemas.microsoft.com/office/powerpoint/2010/main" val="3999520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90E9230-5191-40D5-8F87-876F839D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04" y="1431007"/>
            <a:ext cx="4536812" cy="34028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3CDAE-ECB1-41DB-BAC3-F9EC212F44A0}"/>
              </a:ext>
            </a:extLst>
          </p:cNvPr>
          <p:cNvSpPr txBox="1"/>
          <p:nvPr/>
        </p:nvSpPr>
        <p:spPr>
          <a:xfrm>
            <a:off x="729574" y="301557"/>
            <a:ext cx="10428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Fragmentace přírodních stanovišť dopravou -  </a:t>
            </a: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neviditelný problém s dalekosáhlými dopady</a:t>
            </a:r>
            <a:endParaRPr lang="cs-CZ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426884-9E72-432E-90D4-BC371A35864B}"/>
              </a:ext>
            </a:extLst>
          </p:cNvPr>
          <p:cNvSpPr txBox="1"/>
          <p:nvPr/>
        </p:nvSpPr>
        <p:spPr>
          <a:xfrm>
            <a:off x="618284" y="2435747"/>
            <a:ext cx="5819424" cy="313932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!!!! </a:t>
            </a:r>
            <a:r>
              <a:rPr lang="cs-CZ" b="1" dirty="0"/>
              <a:t> Fragmentace probíhá zpočátku bez viditelných </a:t>
            </a:r>
          </a:p>
          <a:p>
            <a:r>
              <a:rPr lang="cs-CZ" b="1" dirty="0"/>
              <a:t>        důsledků</a:t>
            </a:r>
          </a:p>
          <a:p>
            <a:r>
              <a:rPr lang="cs-CZ" dirty="0"/>
              <a:t>        (i fragmentované populace v krajině po nějakou dobu   </a:t>
            </a:r>
          </a:p>
          <a:p>
            <a:r>
              <a:rPr lang="cs-CZ" dirty="0"/>
              <a:t>        přežívají 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!!!! </a:t>
            </a:r>
            <a:r>
              <a:rPr lang="cs-CZ" b="1" dirty="0"/>
              <a:t> Změny v krajině působící fragmentaci jsou většinou  </a:t>
            </a:r>
          </a:p>
          <a:p>
            <a:r>
              <a:rPr lang="cs-CZ" b="1" dirty="0"/>
              <a:t>        nevratné </a:t>
            </a:r>
          </a:p>
          <a:p>
            <a:endParaRPr lang="cs-CZ" b="1" dirty="0"/>
          </a:p>
          <a:p>
            <a:r>
              <a:rPr lang="cs-CZ" b="1" dirty="0">
                <a:solidFill>
                  <a:srgbClr val="FF0000"/>
                </a:solidFill>
              </a:rPr>
              <a:t>!!!! </a:t>
            </a:r>
            <a:r>
              <a:rPr lang="cs-CZ" b="1" dirty="0"/>
              <a:t>  Pokud začneme řešit problém až ve chvíli, kdy druhy </a:t>
            </a:r>
          </a:p>
          <a:p>
            <a:r>
              <a:rPr lang="cs-CZ" b="1" dirty="0"/>
              <a:t>         začnou z krajiny mizet, je již obvykle pozdě….</a:t>
            </a:r>
          </a:p>
          <a:p>
            <a:r>
              <a:rPr lang="cs-CZ" dirty="0"/>
              <a:t> 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54360" y="1518699"/>
            <a:ext cx="5819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6047"/>
                </a:solidFill>
              </a:rPr>
              <a:t>Malé izolované populace jsou odsouzené k zániku</a:t>
            </a:r>
          </a:p>
        </p:txBody>
      </p:sp>
    </p:spTree>
    <p:extLst>
      <p:ext uri="{BB962C8B-B14F-4D97-AF65-F5344CB8AC3E}">
        <p14:creationId xmlns:p14="http://schemas.microsoft.com/office/powerpoint/2010/main" val="691454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98CDD357-CA98-41B1-9CD3-CA1F234E5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2" y="1371617"/>
            <a:ext cx="30575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3654F0F-C688-4DC6-90B7-900F82D13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858" y="2751613"/>
            <a:ext cx="5305637" cy="296340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727" y="2105282"/>
            <a:ext cx="3407131" cy="3390223"/>
          </a:xfrm>
          <a:prstGeom prst="rect">
            <a:avLst/>
          </a:prstGeom>
        </p:spPr>
      </p:pic>
      <p:sp>
        <p:nvSpPr>
          <p:cNvPr id="14" name="TextovéPole 9">
            <a:extLst>
              <a:ext uri="{FF2B5EF4-FFF2-40B4-BE49-F238E27FC236}">
                <a16:creationId xmlns:a16="http://schemas.microsoft.com/office/drawing/2014/main" id="{33E18A74-626E-47CE-A206-6814720BC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813" y="285751"/>
            <a:ext cx="7929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chemeClr val="accent2">
                    <a:lumMod val="75000"/>
                  </a:schemeClr>
                </a:solidFill>
              </a:rPr>
              <a:t>Bariéry v krajině ohrožují další existenci populací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395947" y="992777"/>
            <a:ext cx="577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 nejohroženějším patří druhy obývající rozsáhlé areály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0620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7E84B47-4EA1-4050-B0EA-2F0895A5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97" y="228538"/>
            <a:ext cx="7569773" cy="56765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8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96348" y="365760"/>
            <a:ext cx="10909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</a:rPr>
              <a:t>Jaká omezit mortalitu fauny na silnicích, aniž bychom dále fragmentovali krajinu a populace živočichů?</a:t>
            </a:r>
            <a:endParaRPr lang="cs-CZ" sz="2800" b="1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6835" y="1534603"/>
            <a:ext cx="4007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Dálnice  - jasné řešení: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funkční oplocení při zajištění dostatečného rozsahu mimoúrovňových křížení 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971430" y="1478943"/>
            <a:ext cx="4842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Dvoupruhé komunikace – významně složitější (kombinace různých řešení)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p</a:t>
            </a:r>
            <a:r>
              <a:rPr lang="cs-CZ" b="1" dirty="0" err="1" smtClean="0"/>
              <a:t>locení</a:t>
            </a:r>
            <a:r>
              <a:rPr lang="cs-CZ" b="1" dirty="0" smtClean="0"/>
              <a:t>  - jen výjimečně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</a:t>
            </a:r>
            <a:r>
              <a:rPr lang="cs-CZ" b="1" dirty="0" smtClean="0"/>
              <a:t>imoúrovňová křížení (mosty přes vodní toky)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</a:t>
            </a:r>
            <a:r>
              <a:rPr lang="cs-CZ" b="1" dirty="0" smtClean="0"/>
              <a:t>ísta pro bezpečné přeběhnutí (detekční systémy, snížení rychlosti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</a:t>
            </a:r>
            <a:r>
              <a:rPr lang="cs-CZ" b="1" dirty="0" smtClean="0"/>
              <a:t>anagement vegetace při okrajích silnic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o</a:t>
            </a:r>
            <a:r>
              <a:rPr lang="cs-CZ" b="1" dirty="0" smtClean="0"/>
              <a:t>dpuzovače zvěře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</a:t>
            </a:r>
            <a:r>
              <a:rPr lang="cs-CZ" b="1" dirty="0" smtClean="0"/>
              <a:t>utonomní systémy ve vozidlech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5" y="3226667"/>
            <a:ext cx="3289853" cy="219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6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F57B3BC-27D5-42B3-AEC5-FF339B03A0C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839787" y="36512"/>
            <a:ext cx="9144000" cy="85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Význam mostů přes vodní toky </a:t>
            </a:r>
          </a:p>
        </p:txBody>
      </p:sp>
      <p:pic>
        <p:nvPicPr>
          <p:cNvPr id="5" name="Picture 3" descr="IMG_0056">
            <a:extLst>
              <a:ext uri="{FF2B5EF4-FFF2-40B4-BE49-F238E27FC236}">
                <a16:creationId xmlns:a16="http://schemas.microsoft.com/office/drawing/2014/main" id="{B990078C-B290-489E-9EB4-FF51B6EB966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1" y="785018"/>
            <a:ext cx="4968875" cy="2795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0126">
            <a:extLst>
              <a:ext uri="{FF2B5EF4-FFF2-40B4-BE49-F238E27FC236}">
                <a16:creationId xmlns:a16="http://schemas.microsoft.com/office/drawing/2014/main" id="{C70EA726-F6A1-4DFC-9055-FB3D4DEE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t="2888" r="7414" b="15598"/>
          <a:stretch>
            <a:fillRect/>
          </a:stretch>
        </p:blipFill>
        <p:spPr bwMode="auto">
          <a:xfrm>
            <a:off x="8304220" y="859524"/>
            <a:ext cx="3203575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MG_0113">
            <a:extLst>
              <a:ext uri="{FF2B5EF4-FFF2-40B4-BE49-F238E27FC236}">
                <a16:creationId xmlns:a16="http://schemas.microsoft.com/office/drawing/2014/main" id="{2530C076-E7D2-40B9-B3C3-AF6EA430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8426" b="9009"/>
          <a:stretch>
            <a:fillRect/>
          </a:stretch>
        </p:blipFill>
        <p:spPr bwMode="auto">
          <a:xfrm>
            <a:off x="1090612" y="3973512"/>
            <a:ext cx="403383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MG_0070">
            <a:extLst>
              <a:ext uri="{FF2B5EF4-FFF2-40B4-BE49-F238E27FC236}">
                <a16:creationId xmlns:a16="http://schemas.microsoft.com/office/drawing/2014/main" id="{D94DF606-D0F8-4917-A203-6CFDDA393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4419"/>
          <a:stretch>
            <a:fillRect/>
          </a:stretch>
        </p:blipFill>
        <p:spPr bwMode="auto">
          <a:xfrm>
            <a:off x="4267996" y="3580606"/>
            <a:ext cx="2925967" cy="194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IMG_0178">
            <a:extLst>
              <a:ext uri="{FF2B5EF4-FFF2-40B4-BE49-F238E27FC236}">
                <a16:creationId xmlns:a16="http://schemas.microsoft.com/office/drawing/2014/main" id="{FB9F999E-92BE-4C3D-84AF-BAC3FAFCE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248" y="3119437"/>
            <a:ext cx="3809664" cy="271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4E347AEB-E62C-4F21-A1AF-C7943DA9C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6" y="1664097"/>
            <a:ext cx="2540128" cy="178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946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1B4854-3D8B-4AF1-8001-91A255E86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cs-CZ" altLang="cs-CZ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Rozhodující faktory: </a:t>
            </a:r>
            <a:r>
              <a:rPr lang="cs-CZ" altLang="cs-CZ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rozměry, způsob provedení, rušení, motivace zvířat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67BBB-C726-47B9-AF2B-E2605BEDBF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56" y="1316864"/>
            <a:ext cx="9711880" cy="47104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952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C78E6C40-E2CC-4D14-99B5-4DC5FE9999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43" y="3578372"/>
            <a:ext cx="3668902" cy="24439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 1109">
            <a:extLst>
              <a:ext uri="{FF2B5EF4-FFF2-40B4-BE49-F238E27FC236}">
                <a16:creationId xmlns:a16="http://schemas.microsoft.com/office/drawing/2014/main" id="{F904822F-3E70-48AE-83FD-94A57903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489902"/>
            <a:ext cx="3816350" cy="25415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 031">
            <a:extLst>
              <a:ext uri="{FF2B5EF4-FFF2-40B4-BE49-F238E27FC236}">
                <a16:creationId xmlns:a16="http://schemas.microsoft.com/office/drawing/2014/main" id="{D04F1015-3F88-4F2D-B01F-C4E3B73C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5466"/>
          <a:stretch>
            <a:fillRect/>
          </a:stretch>
        </p:blipFill>
        <p:spPr bwMode="auto">
          <a:xfrm>
            <a:off x="823683" y="4218387"/>
            <a:ext cx="2957700" cy="209482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35">
            <a:extLst>
              <a:ext uri="{FF2B5EF4-FFF2-40B4-BE49-F238E27FC236}">
                <a16:creationId xmlns:a16="http://schemas.microsoft.com/office/drawing/2014/main" id="{3DE0A692-CDA9-4458-8094-A198C29A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" r="1913"/>
          <a:stretch>
            <a:fillRect/>
          </a:stretch>
        </p:blipFill>
        <p:spPr bwMode="auto">
          <a:xfrm>
            <a:off x="7727358" y="1336300"/>
            <a:ext cx="3928194" cy="299318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ovací čára 13">
            <a:extLst>
              <a:ext uri="{FF2B5EF4-FFF2-40B4-BE49-F238E27FC236}">
                <a16:creationId xmlns:a16="http://schemas.microsoft.com/office/drawing/2014/main" id="{69B60992-CDFC-4A60-AE9C-C9C135680A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36650" y="1489901"/>
            <a:ext cx="3786188" cy="2571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Přímá spojovací čára 15">
            <a:extLst>
              <a:ext uri="{FF2B5EF4-FFF2-40B4-BE49-F238E27FC236}">
                <a16:creationId xmlns:a16="http://schemas.microsoft.com/office/drawing/2014/main" id="{73A97698-E80C-4195-8683-616A3F6B735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136651" y="1489901"/>
            <a:ext cx="3857625" cy="2571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">
            <a:extLst>
              <a:ext uri="{FF2B5EF4-FFF2-40B4-BE49-F238E27FC236}">
                <a16:creationId xmlns:a16="http://schemas.microsoft.com/office/drawing/2014/main" id="{5056A6CB-F6B6-4E79-B940-14F985805C8A}"/>
              </a:ext>
            </a:extLst>
          </p:cNvPr>
          <p:cNvSpPr txBox="1"/>
          <p:nvPr/>
        </p:nvSpPr>
        <p:spPr>
          <a:xfrm>
            <a:off x="674557" y="434715"/>
            <a:ext cx="1124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2">
                    <a:lumMod val="75000"/>
                  </a:schemeClr>
                </a:solidFill>
              </a:rPr>
              <a:t>Nesprávná řešení mají za následek zvýšenou mortalitu</a:t>
            </a:r>
          </a:p>
        </p:txBody>
      </p:sp>
    </p:spTree>
    <p:extLst>
      <p:ext uri="{BB962C8B-B14F-4D97-AF65-F5344CB8AC3E}">
        <p14:creationId xmlns:p14="http://schemas.microsoft.com/office/powerpoint/2010/main" val="50453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1" name="Nadpis 2"/>
          <p:cNvSpPr txBox="1">
            <a:spLocks/>
          </p:cNvSpPr>
          <p:nvPr/>
        </p:nvSpPr>
        <p:spPr>
          <a:xfrm>
            <a:off x="838200" y="365125"/>
            <a:ext cx="10515600" cy="709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dopady dopravy na přírodu:</a:t>
            </a:r>
            <a:endParaRPr lang="cs-CZ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1E46CC7-8FD7-45C9-AC62-BF21F065BA66}"/>
              </a:ext>
            </a:extLst>
          </p:cNvPr>
          <p:cNvSpPr txBox="1"/>
          <p:nvPr/>
        </p:nvSpPr>
        <p:spPr>
          <a:xfrm>
            <a:off x="978485" y="1504440"/>
            <a:ext cx="440850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Zánik přírodních biotopů při výstavbě dopravní infrastruktury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6047"/>
              </a:solidFill>
            </a:endParaRPr>
          </a:p>
          <a:p>
            <a:endParaRPr lang="cs-CZ" sz="2000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6047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79CABD9-74D1-4F9C-93FD-F29EBF19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320" y="711830"/>
            <a:ext cx="3503721" cy="26277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4771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493504-A441-4A30-927F-50F2D053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8" y="1468420"/>
            <a:ext cx="6216958" cy="446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6">
            <a:extLst>
              <a:ext uri="{FF2B5EF4-FFF2-40B4-BE49-F238E27FC236}">
                <a16:creationId xmlns:a16="http://schemas.microsoft.com/office/drawing/2014/main" id="{9E443DBE-A391-4DB4-A58F-D7021D84C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218" y="306295"/>
            <a:ext cx="7715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chemeClr val="accent2">
                    <a:lumMod val="75000"/>
                  </a:schemeClr>
                </a:solidFill>
              </a:rPr>
              <a:t>Bermy- napojení  na okolní terén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721BEB1-CC3C-4598-878B-6A769DDD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254" y="1378887"/>
            <a:ext cx="4586541" cy="298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890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31520" y="421419"/>
            <a:ext cx="951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Mosty přes vodní toky – doporučení pro zajištění průchodnosti pro faunu:</a:t>
            </a:r>
            <a:endParaRPr lang="cs-CZ" sz="2400" b="1" dirty="0">
              <a:solidFill>
                <a:srgbClr val="C0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43" y="1812898"/>
            <a:ext cx="3401664" cy="411082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AE2A6982-C4CD-481B-BB7B-81081573A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961" y="957385"/>
            <a:ext cx="4190351" cy="49661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904" y="1371427"/>
            <a:ext cx="3036860" cy="455229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25955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FED40F1-1B60-449B-B9C7-3972A6E18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43769" y="175882"/>
            <a:ext cx="8229600" cy="37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Zabránění vnikání na silnici:  ploty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276CC4D-DE1E-486E-BE78-7EEB74216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769" y="1079502"/>
            <a:ext cx="2303463" cy="1327150"/>
          </a:xfrm>
          <a:prstGeom prst="rect">
            <a:avLst/>
          </a:prstGeom>
          <a:solidFill>
            <a:srgbClr val="FFFFCC"/>
          </a:solidFill>
          <a:ln w="1587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rgbClr val="FF9933"/>
                </a:solidFill>
              </a:rPr>
              <a:t> </a:t>
            </a:r>
            <a:r>
              <a:rPr lang="cs-CZ" altLang="cs-CZ" sz="2000">
                <a:solidFill>
                  <a:srgbClr val="993300"/>
                </a:solidFill>
              </a:rPr>
              <a:t>typ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rgbClr val="993300"/>
                </a:solidFill>
              </a:rPr>
              <a:t> poloha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rgbClr val="993300"/>
                </a:solidFill>
              </a:rPr>
              <a:t> napojení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383C0C07-8021-4F5D-B0DB-799E9E4FB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5877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b="0">
              <a:latin typeface="Tahoma" panose="020B0604030504040204" pitchFamily="34" charset="0"/>
            </a:endParaRPr>
          </a:p>
        </p:txBody>
      </p:sp>
      <p:pic>
        <p:nvPicPr>
          <p:cNvPr id="9" name="Picture 5" descr="plot">
            <a:extLst>
              <a:ext uri="{FF2B5EF4-FFF2-40B4-BE49-F238E27FC236}">
                <a16:creationId xmlns:a16="http://schemas.microsoft.com/office/drawing/2014/main" id="{1771F74A-3387-4BE4-98DD-15DD615F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5" y="3298778"/>
            <a:ext cx="2808287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67724994-5C72-4F40-A667-50CB191454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6989" y="5661025"/>
            <a:ext cx="7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pic>
        <p:nvPicPr>
          <p:cNvPr id="11" name="Picture 8" descr="DSCN3717">
            <a:extLst>
              <a:ext uri="{FF2B5EF4-FFF2-40B4-BE49-F238E27FC236}">
                <a16:creationId xmlns:a16="http://schemas.microsoft.com/office/drawing/2014/main" id="{4B9FCEC8-1775-46DB-A7A6-BA821798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819" y="1132891"/>
            <a:ext cx="2646741" cy="198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">
            <a:extLst>
              <a:ext uri="{FF2B5EF4-FFF2-40B4-BE49-F238E27FC236}">
                <a16:creationId xmlns:a16="http://schemas.microsoft.com/office/drawing/2014/main" id="{5C4A8A53-DDE8-448C-8D6D-D0BD28EC1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6" y="3298778"/>
            <a:ext cx="3905668" cy="258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B023C1C-519C-440E-B89B-6CF8EED94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101" y="3298778"/>
            <a:ext cx="3869436" cy="2579624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26E04927-D381-4577-B77B-39FABCA191C9}"/>
              </a:ext>
            </a:extLst>
          </p:cNvPr>
          <p:cNvSpPr txBox="1"/>
          <p:nvPr/>
        </p:nvSpPr>
        <p:spPr>
          <a:xfrm>
            <a:off x="7515472" y="4230624"/>
            <a:ext cx="38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583" y="301120"/>
            <a:ext cx="2440401" cy="32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28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E25E20-8BD8-4D38-811F-79ABEEF3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488" y="3111362"/>
            <a:ext cx="5091973" cy="336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730D701-139A-4550-B32F-49CBE0D33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90" y="510964"/>
            <a:ext cx="9668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>
                <a:solidFill>
                  <a:schemeClr val="accent2">
                    <a:lumMod val="75000"/>
                  </a:schemeClr>
                </a:solidFill>
              </a:rPr>
              <a:t>Pachový ohradník</a:t>
            </a:r>
          </a:p>
        </p:txBody>
      </p:sp>
      <p:pic>
        <p:nvPicPr>
          <p:cNvPr id="6" name="Picture 4" descr="C:\Users\vaclav.hlavac\Desktop\RSD_seminar\srnka_03.jpg">
            <a:extLst>
              <a:ext uri="{FF2B5EF4-FFF2-40B4-BE49-F238E27FC236}">
                <a16:creationId xmlns:a16="http://schemas.microsoft.com/office/drawing/2014/main" id="{5CDA2AD0-CCD1-49F7-9085-730C4A59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r="25465"/>
          <a:stretch>
            <a:fillRect/>
          </a:stretch>
        </p:blipFill>
        <p:spPr bwMode="auto">
          <a:xfrm>
            <a:off x="8641816" y="747907"/>
            <a:ext cx="3550184" cy="31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9369" y="1574358"/>
            <a:ext cx="5247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Vychází se z reklamních sdělení výrobců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V ČR ani jinde v Evropě n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eexistuje žádná studie prokazující 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dostatečnou 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účinnost !!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Etologické studie neprokazují změnu chování zvířat</a:t>
            </a:r>
          </a:p>
        </p:txBody>
      </p:sp>
    </p:spTree>
    <p:extLst>
      <p:ext uri="{BB962C8B-B14F-4D97-AF65-F5344CB8AC3E}">
        <p14:creationId xmlns:p14="http://schemas.microsoft.com/office/powerpoint/2010/main" val="375593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B782287-B135-458C-B17F-A4FEDE730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816" y="26196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>
                <a:solidFill>
                  <a:schemeClr val="accent2">
                    <a:lumMod val="75000"/>
                  </a:schemeClr>
                </a:solidFill>
              </a:rPr>
              <a:t>Kombinované odpuzovače</a:t>
            </a: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C3671596-CF0A-45D1-AA2E-E984E477F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996" y="523571"/>
            <a:ext cx="3148988" cy="419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">
            <a:extLst>
              <a:ext uri="{FF2B5EF4-FFF2-40B4-BE49-F238E27FC236}">
                <a16:creationId xmlns:a16="http://schemas.microsoft.com/office/drawing/2014/main" id="{58257FA8-D0BB-4F9A-97C8-D38A87CFB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74" y="2623322"/>
            <a:ext cx="2943602" cy="392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22514" y="1446963"/>
            <a:ext cx="49552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006047"/>
                </a:solidFill>
              </a:rPr>
              <a:t>Aktivováno světly aut (300m před příjezdem) – pokud není provoz, žádné rušení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006047"/>
                </a:solidFill>
              </a:rPr>
              <a:t>Účinnost ověřována v rámci projektu TRIPAS – čtyřleté sledování na sedmi úsecích na </a:t>
            </a:r>
            <a:r>
              <a:rPr lang="cs-CZ" sz="2000" b="1" dirty="0">
                <a:solidFill>
                  <a:srgbClr val="006047"/>
                </a:solidFill>
              </a:rPr>
              <a:t>Vysočině </a:t>
            </a:r>
            <a:endParaRPr lang="cs-CZ" sz="2000" b="1" dirty="0" smtClean="0">
              <a:solidFill>
                <a:srgbClr val="00604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006047"/>
                </a:solidFill>
              </a:rPr>
              <a:t>Vlastní data, data od Policie ČR, data od místních myslivců</a:t>
            </a:r>
          </a:p>
          <a:p>
            <a:endParaRPr lang="cs-CZ" sz="2000" b="1" dirty="0"/>
          </a:p>
          <a:p>
            <a:r>
              <a:rPr lang="cs-CZ" sz="2400" b="1" dirty="0" smtClean="0">
                <a:solidFill>
                  <a:srgbClr val="A24A0E"/>
                </a:solidFill>
              </a:rPr>
              <a:t>Ani zde nebyla účinnost prokázána!!!</a:t>
            </a:r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883871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BA4580-C888-4B41-8A64-3C666896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0220"/>
          </a:xfrm>
        </p:spPr>
        <p:txBody>
          <a:bodyPr>
            <a:normAutofit/>
          </a:bodyPr>
          <a:lstStyle/>
          <a:p>
            <a:r>
              <a:rPr lang="cs-CZ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AOPK ČR a ŘSD: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2A6982-C4CD-481B-BB7B-81081573A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863" y="655235"/>
            <a:ext cx="3577757" cy="4240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BDBF7C-7363-4C6C-BC0A-21FFDDFA50B0}"/>
              </a:ext>
            </a:extLst>
          </p:cNvPr>
          <p:cNvSpPr txBox="1"/>
          <p:nvPr/>
        </p:nvSpPr>
        <p:spPr>
          <a:xfrm>
            <a:off x="768484" y="1429919"/>
            <a:ext cx="59241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2"/>
                </a:solidFill>
              </a:rPr>
              <a:t>Metodika AOPK ČR: </a:t>
            </a:r>
          </a:p>
          <a:p>
            <a:r>
              <a:rPr lang="cs-CZ" sz="2400" b="1" dirty="0">
                <a:solidFill>
                  <a:schemeClr val="accent2"/>
                </a:solidFill>
              </a:rPr>
              <a:t>            </a:t>
            </a:r>
            <a:r>
              <a:rPr lang="cs-CZ" sz="2800" b="1" dirty="0">
                <a:solidFill>
                  <a:schemeClr val="accent2"/>
                </a:solidFill>
              </a:rPr>
              <a:t>Doprava a ochrana fauny v ČR</a:t>
            </a:r>
          </a:p>
          <a:p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6047"/>
                </a:solidFill>
              </a:rPr>
              <a:t>Obsahuje nejaktuálnější poznatky z biologie a ekologie </a:t>
            </a:r>
            <a:r>
              <a:rPr lang="cs-CZ" b="1" dirty="0" smtClean="0">
                <a:solidFill>
                  <a:srgbClr val="006047"/>
                </a:solidFill>
              </a:rPr>
              <a:t>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006047"/>
                </a:solidFill>
              </a:rPr>
              <a:t>Obsahuje konkrétní řešení k omezení dopadů na jednotlivé skupiny živočichů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6047"/>
                </a:solidFill>
              </a:rPr>
              <a:t>Všechna technická doporučení byla konzultovaná a odsouhlasená  ŘSD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6047"/>
                </a:solidFill>
              </a:rPr>
              <a:t>Uvedená doporučení budou dále zapracovaná do podrobnějších  resortních předpisů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1686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jídlo, podepsat&#10;&#10;Popis byl vytvořen automaticky">
            <a:extLst>
              <a:ext uri="{FF2B5EF4-FFF2-40B4-BE49-F238E27FC236}">
                <a16:creationId xmlns:a16="http://schemas.microsoft.com/office/drawing/2014/main" id="{CDCE3E6D-C4B3-0746-89F1-CFFA8D31A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949" y="935561"/>
            <a:ext cx="2348101" cy="132080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2045D22-B9D1-6A4A-9EB5-A2D26A124158}"/>
              </a:ext>
            </a:extLst>
          </p:cNvPr>
          <p:cNvSpPr txBox="1"/>
          <p:nvPr/>
        </p:nvSpPr>
        <p:spPr>
          <a:xfrm>
            <a:off x="1485900" y="3279321"/>
            <a:ext cx="9365724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4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DĚKUJI </a:t>
            </a:r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ZA POZORNOST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F89187-1390-4C8B-B498-FD7E83DF1DB6}"/>
              </a:ext>
            </a:extLst>
          </p:cNvPr>
          <p:cNvSpPr txBox="1"/>
          <p:nvPr/>
        </p:nvSpPr>
        <p:spPr>
          <a:xfrm>
            <a:off x="2869659" y="4250987"/>
            <a:ext cx="6702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DE6614"/>
                </a:solidFill>
              </a:rPr>
              <a:t>Václav </a:t>
            </a:r>
            <a:r>
              <a:rPr lang="cs-CZ" sz="2400" b="1" dirty="0">
                <a:solidFill>
                  <a:srgbClr val="DE6614"/>
                </a:solidFill>
              </a:rPr>
              <a:t>Hlaváč</a:t>
            </a:r>
          </a:p>
          <a:p>
            <a:pPr algn="ctr"/>
            <a:r>
              <a:rPr lang="cs-CZ" u="sng" dirty="0" smtClean="0">
                <a:solidFill>
                  <a:srgbClr val="DE6614"/>
                </a:solidFill>
              </a:rPr>
              <a:t>vaclav.hlavac@nature.cz</a:t>
            </a:r>
            <a:endParaRPr lang="cs-CZ" u="sng" dirty="0">
              <a:solidFill>
                <a:srgbClr val="DE66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1" name="Nadpis 2"/>
          <p:cNvSpPr txBox="1">
            <a:spLocks/>
          </p:cNvSpPr>
          <p:nvPr/>
        </p:nvSpPr>
        <p:spPr>
          <a:xfrm>
            <a:off x="838200" y="365125"/>
            <a:ext cx="10515600" cy="709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dopady dopravy na přírodu:</a:t>
            </a:r>
            <a:endParaRPr lang="cs-CZ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1E46CC7-8FD7-45C9-AC62-BF21F065BA66}"/>
              </a:ext>
            </a:extLst>
          </p:cNvPr>
          <p:cNvSpPr txBox="1"/>
          <p:nvPr/>
        </p:nvSpPr>
        <p:spPr>
          <a:xfrm>
            <a:off x="978485" y="1504440"/>
            <a:ext cx="4408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Zánik přírodních biotopů při výstavbě dopravní infrastruktury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Usmrcování živočichů provozem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6047"/>
              </a:solidFill>
            </a:endParaRPr>
          </a:p>
          <a:p>
            <a:endParaRPr lang="cs-CZ" b="1" dirty="0">
              <a:solidFill>
                <a:srgbClr val="006047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79CABD9-74D1-4F9C-93FD-F29EBF19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320" y="711830"/>
            <a:ext cx="3503721" cy="2627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D9335D9E-3492-4694-8DAE-2D461CF0E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223" y="2230775"/>
            <a:ext cx="2813957" cy="192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8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1" name="Nadpis 2"/>
          <p:cNvSpPr txBox="1">
            <a:spLocks/>
          </p:cNvSpPr>
          <p:nvPr/>
        </p:nvSpPr>
        <p:spPr>
          <a:xfrm>
            <a:off x="838200" y="365125"/>
            <a:ext cx="10515600" cy="709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dopady dopravy na přírodu:</a:t>
            </a:r>
            <a:endParaRPr lang="cs-CZ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1E46CC7-8FD7-45C9-AC62-BF21F065BA66}"/>
              </a:ext>
            </a:extLst>
          </p:cNvPr>
          <p:cNvSpPr txBox="1"/>
          <p:nvPr/>
        </p:nvSpPr>
        <p:spPr>
          <a:xfrm>
            <a:off x="978485" y="1504440"/>
            <a:ext cx="44085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Zánik přírodních biotopů při výstavbě dopravní infrastruktury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Usmrcování živočichů provozem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Fragmentace krajiny</a:t>
            </a:r>
          </a:p>
          <a:p>
            <a:r>
              <a:rPr lang="cs-CZ" sz="2000" b="1" dirty="0" smtClean="0">
                <a:solidFill>
                  <a:srgbClr val="006047"/>
                </a:solidFill>
              </a:rPr>
              <a:t> </a:t>
            </a:r>
            <a:endParaRPr lang="cs-CZ" b="1" dirty="0">
              <a:solidFill>
                <a:srgbClr val="006047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79CABD9-74D1-4F9C-93FD-F29EBF19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320" y="711830"/>
            <a:ext cx="3503721" cy="2627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D9335D9E-3492-4694-8DAE-2D461CF0E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223" y="2230775"/>
            <a:ext cx="2813957" cy="192756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D3BA9F4-FC39-47C8-912A-E84A030BA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381" y="4086786"/>
            <a:ext cx="3232936" cy="21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4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1" name="Nadpis 2"/>
          <p:cNvSpPr txBox="1">
            <a:spLocks/>
          </p:cNvSpPr>
          <p:nvPr/>
        </p:nvSpPr>
        <p:spPr>
          <a:xfrm>
            <a:off x="838200" y="365125"/>
            <a:ext cx="10515600" cy="709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dopady dopravy na přírodu:</a:t>
            </a:r>
            <a:endParaRPr lang="cs-CZ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1E46CC7-8FD7-45C9-AC62-BF21F065BA66}"/>
              </a:ext>
            </a:extLst>
          </p:cNvPr>
          <p:cNvSpPr txBox="1"/>
          <p:nvPr/>
        </p:nvSpPr>
        <p:spPr>
          <a:xfrm>
            <a:off x="978485" y="1504440"/>
            <a:ext cx="44085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Zánik přírodních biotopů při výstavbě dopravní infrastruktury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Usmrcování živočichů provozem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Fragmentace krajiny</a:t>
            </a:r>
          </a:p>
          <a:p>
            <a:endParaRPr lang="cs-CZ" sz="2000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6047"/>
                </a:solidFill>
              </a:rPr>
              <a:t>Rušení a znečišťování 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60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rgbClr val="006047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79CABD9-74D1-4F9C-93FD-F29EBF19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320" y="711830"/>
            <a:ext cx="3503721" cy="2627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D9335D9E-3492-4694-8DAE-2D461CF0E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223" y="2230775"/>
            <a:ext cx="2813957" cy="192756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D3BA9F4-FC39-47C8-912A-E84A030BA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381" y="4086786"/>
            <a:ext cx="3232936" cy="215924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6710" y="3808854"/>
            <a:ext cx="2894795" cy="209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4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A630ED-537C-4095-B9D6-79152511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81" y="1251411"/>
            <a:ext cx="502761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B5EB184-B0FB-4C1D-AE13-5C3A69F6F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23722" y="365016"/>
            <a:ext cx="8362950" cy="81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 mortality fauny </a:t>
            </a:r>
            <a:r>
              <a:rPr lang="cs-CZ" altLang="cs-CZ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(EVERNIA 2006-2007) </a:t>
            </a:r>
            <a:r>
              <a:rPr lang="cs-CZ" altLang="cs-CZ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silniční mortalita může ohrozit další existenci řady druhů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B1DCE76-49E8-4076-BC41-1189D3EF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2" y="3892185"/>
            <a:ext cx="30003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C4DD9201-A554-4231-9932-17FD605A5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676" y="2254203"/>
            <a:ext cx="4243516" cy="29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0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a 017">
            <a:extLst>
              <a:ext uri="{FF2B5EF4-FFF2-40B4-BE49-F238E27FC236}">
                <a16:creationId xmlns:a16="http://schemas.microsoft.com/office/drawing/2014/main" id="{8540089C-D653-45D2-B5EA-7A990DF6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96" y="1618212"/>
            <a:ext cx="30924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nímek 027up">
            <a:extLst>
              <a:ext uri="{FF2B5EF4-FFF2-40B4-BE49-F238E27FC236}">
                <a16:creationId xmlns:a16="http://schemas.microsoft.com/office/drawing/2014/main" id="{23EFD150-B80F-4C5B-95BA-D076B876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4" y="3601838"/>
            <a:ext cx="44434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nímek 017">
            <a:extLst>
              <a:ext uri="{FF2B5EF4-FFF2-40B4-BE49-F238E27FC236}">
                <a16:creationId xmlns:a16="http://schemas.microsoft.com/office/drawing/2014/main" id="{153A4B50-C799-425D-8985-BB3DA80B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07" y="2648500"/>
            <a:ext cx="35274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jezevec">
            <a:extLst>
              <a:ext uri="{FF2B5EF4-FFF2-40B4-BE49-F238E27FC236}">
                <a16:creationId xmlns:a16="http://schemas.microsoft.com/office/drawing/2014/main" id="{FF6F952B-EA18-467D-ABDE-99804C426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1" y="1409457"/>
            <a:ext cx="26670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0">
            <a:extLst>
              <a:ext uri="{FF2B5EF4-FFF2-40B4-BE49-F238E27FC236}">
                <a16:creationId xmlns:a16="http://schemas.microsoft.com/office/drawing/2014/main" id="{0B56ED5A-563D-4BEE-A909-1B6706F01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694" y="3799482"/>
            <a:ext cx="311943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1E138D7C-4DB4-4344-9C1D-FA9694433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" y="195813"/>
            <a:ext cx="10959155" cy="935037"/>
          </a:xfrm>
          <a:prstGeom prst="rect">
            <a:avLst/>
          </a:prstGeom>
          <a:solidFill>
            <a:srgbClr val="FFC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993300"/>
                </a:solidFill>
                <a:latin typeface="Tahoma" panose="020B0604030504040204" pitchFamily="34" charset="0"/>
              </a:rPr>
              <a:t>Za 12 měsíců sledování bylo nalezeno 2149 ks obratlovců  ve 103 druzích. </a:t>
            </a:r>
          </a:p>
          <a:p>
            <a:pPr eaLnBrk="1" hangingPunct="1"/>
            <a:r>
              <a:rPr lang="cs-CZ" altLang="cs-CZ" dirty="0">
                <a:solidFill>
                  <a:srgbClr val="993300"/>
                </a:solidFill>
                <a:latin typeface="Tahoma" panose="020B0604030504040204" pitchFamily="34" charset="0"/>
              </a:rPr>
              <a:t>Z tohoto počtu bylo nejvíce savců (54 %), dále ptáků (25 %), obojživelníků (17 %) a nejméně plazů (4 %).</a:t>
            </a:r>
            <a:r>
              <a:rPr lang="cs-CZ" altLang="cs-CZ" b="0" dirty="0">
                <a:solidFill>
                  <a:srgbClr val="993300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B89782E7-EA48-4583-8DF8-33794ACA9EF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008" y="1269334"/>
            <a:ext cx="280828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48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D96747-9356-45C5-B453-049463F72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19289" y="460502"/>
            <a:ext cx="7991475" cy="1163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75000"/>
              </a:lnSpc>
            </a:pPr>
            <a:r>
              <a:rPr lang="sk-SK" altLang="cs-CZ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Relativní mortalita na silnicích různých kategorií a   odhad celkové mortality na silniční síti ČR  </a:t>
            </a:r>
            <a:r>
              <a:rPr lang="cs-CZ" altLang="cs-CZ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DD726EBD-69A5-4D27-A91B-801AC8A46B30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828927"/>
            <a:ext cx="8153400" cy="4038600"/>
            <a:chOff x="-2" y="-2"/>
            <a:chExt cx="4205" cy="3172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3FC7C32E-82FD-48C0-BCB6-D5C5B95910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201" cy="3168"/>
              <a:chOff x="0" y="0"/>
              <a:chExt cx="4201" cy="3168"/>
            </a:xfrm>
          </p:grpSpPr>
          <p:grpSp>
            <p:nvGrpSpPr>
              <p:cNvPr id="9" name="Group 5">
                <a:extLst>
                  <a:ext uri="{FF2B5EF4-FFF2-40B4-BE49-F238E27FC236}">
                    <a16:creationId xmlns:a16="http://schemas.microsoft.com/office/drawing/2014/main" id="{40C800D2-97F7-4A22-903E-68F8547AA3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569" cy="864"/>
                <a:chOff x="0" y="0"/>
                <a:chExt cx="1569" cy="864"/>
              </a:xfrm>
            </p:grpSpPr>
            <p:sp>
              <p:nvSpPr>
                <p:cNvPr id="148" name="Rectangle 6">
                  <a:extLst>
                    <a:ext uri="{FF2B5EF4-FFF2-40B4-BE49-F238E27FC236}">
                      <a16:creationId xmlns:a16="http://schemas.microsoft.com/office/drawing/2014/main" id="{69245152-C7F3-4E27-A831-2EA98E361E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69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grpSp>
              <p:nvGrpSpPr>
                <p:cNvPr id="149" name="Group 7">
                  <a:extLst>
                    <a:ext uri="{FF2B5EF4-FFF2-40B4-BE49-F238E27FC236}">
                      <a16:creationId xmlns:a16="http://schemas.microsoft.com/office/drawing/2014/main" id="{3ECDAAC0-1896-496B-B30D-1F292AD125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569" cy="864"/>
                  <a:chOff x="0" y="0"/>
                  <a:chExt cx="1569" cy="864"/>
                </a:xfrm>
              </p:grpSpPr>
              <p:sp>
                <p:nvSpPr>
                  <p:cNvPr id="150" name="Rectangle 8">
                    <a:extLst>
                      <a:ext uri="{FF2B5EF4-FFF2-40B4-BE49-F238E27FC236}">
                        <a16:creationId xmlns:a16="http://schemas.microsoft.com/office/drawing/2014/main" id="{00B697D7-B1DF-40C2-A258-DB88EB1177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" y="0"/>
                    <a:ext cx="1483" cy="864"/>
                  </a:xfrm>
                  <a:prstGeom prst="rect">
                    <a:avLst/>
                  </a:prstGeom>
                  <a:solidFill>
                    <a:srgbClr val="CC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sk-SK" altLang="cs-CZ" sz="2000"/>
                      <a:t> </a:t>
                    </a:r>
                    <a:r>
                      <a:rPr lang="sk-SK" altLang="cs-CZ" sz="2000">
                        <a:solidFill>
                          <a:srgbClr val="008000"/>
                        </a:solidFill>
                      </a:rPr>
                      <a:t> Druh</a:t>
                    </a:r>
                    <a:endParaRPr lang="sk-SK" altLang="cs-CZ" sz="2000" b="0">
                      <a:solidFill>
                        <a:srgbClr val="008000"/>
                      </a:solidFill>
                    </a:endParaRPr>
                  </a:p>
                  <a:p>
                    <a:endParaRPr lang="sk-SK" altLang="cs-CZ" sz="2000" b="0">
                      <a:solidFill>
                        <a:srgbClr val="008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1" name="Rectangle 9">
                    <a:extLst>
                      <a:ext uri="{FF2B5EF4-FFF2-40B4-BE49-F238E27FC236}">
                        <a16:creationId xmlns:a16="http://schemas.microsoft.com/office/drawing/2014/main" id="{B0CEB082-1674-4C57-A52A-467EC27BCD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569" cy="8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</p:grpSp>
          </p:grpSp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06F71638-87C8-47B2-88FA-32EE7A4C29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9" y="0"/>
                <a:ext cx="1784" cy="480"/>
                <a:chOff x="1569" y="0"/>
                <a:chExt cx="1784" cy="480"/>
              </a:xfrm>
            </p:grpSpPr>
            <p:sp>
              <p:nvSpPr>
                <p:cNvPr id="144" name="Rectangle 11">
                  <a:extLst>
                    <a:ext uri="{FF2B5EF4-FFF2-40B4-BE49-F238E27FC236}">
                      <a16:creationId xmlns:a16="http://schemas.microsoft.com/office/drawing/2014/main" id="{51D87218-3BBC-4AC4-B26E-4CB7FB4A47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9" y="0"/>
                  <a:ext cx="1784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grpSp>
              <p:nvGrpSpPr>
                <p:cNvPr id="145" name="Group 12">
                  <a:extLst>
                    <a:ext uri="{FF2B5EF4-FFF2-40B4-BE49-F238E27FC236}">
                      <a16:creationId xmlns:a16="http://schemas.microsoft.com/office/drawing/2014/main" id="{1B952B30-5145-4B53-831E-D2BD717E0F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69" y="0"/>
                  <a:ext cx="1784" cy="480"/>
                  <a:chOff x="1569" y="0"/>
                  <a:chExt cx="1784" cy="480"/>
                </a:xfrm>
              </p:grpSpPr>
              <p:sp>
                <p:nvSpPr>
                  <p:cNvPr id="146" name="Rectangle 13">
                    <a:extLst>
                      <a:ext uri="{FF2B5EF4-FFF2-40B4-BE49-F238E27FC236}">
                        <a16:creationId xmlns:a16="http://schemas.microsoft.com/office/drawing/2014/main" id="{7AE2C106-6822-4196-9DBD-5038930857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12" y="0"/>
                    <a:ext cx="1698" cy="480"/>
                  </a:xfrm>
                  <a:prstGeom prst="rect">
                    <a:avLst/>
                  </a:prstGeom>
                  <a:solidFill>
                    <a:srgbClr val="CC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sk-SK" altLang="cs-CZ" sz="1400"/>
                      <a:t> </a:t>
                    </a:r>
                    <a:r>
                      <a:rPr lang="sk-SK" altLang="cs-CZ" sz="1400">
                        <a:solidFill>
                          <a:srgbClr val="008000"/>
                        </a:solidFill>
                      </a:rPr>
                      <a:t> Relativní mortalita jednotlivých druhů  / 1km / rok</a:t>
                    </a:r>
                  </a:p>
                  <a:p>
                    <a:endParaRPr lang="sk-SK" altLang="cs-CZ" sz="1400">
                      <a:solidFill>
                        <a:srgbClr val="008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7" name="Rectangle 14">
                    <a:extLst>
                      <a:ext uri="{FF2B5EF4-FFF2-40B4-BE49-F238E27FC236}">
                        <a16:creationId xmlns:a16="http://schemas.microsoft.com/office/drawing/2014/main" id="{17037CE3-B128-403F-A44C-49C7C234E8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69" y="0"/>
                    <a:ext cx="1784" cy="480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</p:grpSp>
          </p:grpSp>
          <p:grpSp>
            <p:nvGrpSpPr>
              <p:cNvPr id="11" name="Group 15">
                <a:extLst>
                  <a:ext uri="{FF2B5EF4-FFF2-40B4-BE49-F238E27FC236}">
                    <a16:creationId xmlns:a16="http://schemas.microsoft.com/office/drawing/2014/main" id="{200AC48E-D291-473F-81A9-FC73249349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3" y="0"/>
                <a:ext cx="848" cy="864"/>
                <a:chOff x="3353" y="0"/>
                <a:chExt cx="848" cy="864"/>
              </a:xfrm>
            </p:grpSpPr>
            <p:sp>
              <p:nvSpPr>
                <p:cNvPr id="140" name="Rectangle 16">
                  <a:extLst>
                    <a:ext uri="{FF2B5EF4-FFF2-40B4-BE49-F238E27FC236}">
                      <a16:creationId xmlns:a16="http://schemas.microsoft.com/office/drawing/2014/main" id="{09BBB6D0-B3D8-473A-8568-2B391473F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3" y="0"/>
                  <a:ext cx="848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grpSp>
              <p:nvGrpSpPr>
                <p:cNvPr id="141" name="Group 17">
                  <a:extLst>
                    <a:ext uri="{FF2B5EF4-FFF2-40B4-BE49-F238E27FC236}">
                      <a16:creationId xmlns:a16="http://schemas.microsoft.com/office/drawing/2014/main" id="{A2C4C5CC-4696-45B0-BBCB-74B2BB7781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53" y="0"/>
                  <a:ext cx="848" cy="864"/>
                  <a:chOff x="3353" y="0"/>
                  <a:chExt cx="848" cy="864"/>
                </a:xfrm>
              </p:grpSpPr>
              <p:sp>
                <p:nvSpPr>
                  <p:cNvPr id="142" name="Rectangle 18">
                    <a:extLst>
                      <a:ext uri="{FF2B5EF4-FFF2-40B4-BE49-F238E27FC236}">
                        <a16:creationId xmlns:a16="http://schemas.microsoft.com/office/drawing/2014/main" id="{C46BE005-674E-4642-A815-DBA09516F1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96" y="0"/>
                    <a:ext cx="762" cy="864"/>
                  </a:xfrm>
                  <a:prstGeom prst="rect">
                    <a:avLst/>
                  </a:prstGeom>
                  <a:solidFill>
                    <a:srgbClr val="CC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sk-SK" altLang="cs-CZ" sz="1400">
                        <a:solidFill>
                          <a:srgbClr val="008000"/>
                        </a:solidFill>
                      </a:rPr>
                      <a:t>Celková mortalita v ČR     (ks / rok)</a:t>
                    </a:r>
                    <a:r>
                      <a:rPr lang="sk-SK" altLang="cs-CZ" sz="1000">
                        <a:solidFill>
                          <a:srgbClr val="008000"/>
                        </a:solidFill>
                      </a:rPr>
                      <a:t> </a:t>
                    </a:r>
                    <a:endParaRPr lang="sk-SK" altLang="cs-CZ" sz="1200" b="0">
                      <a:solidFill>
                        <a:srgbClr val="008000"/>
                      </a:solidFill>
                    </a:endParaRPr>
                  </a:p>
                  <a:p>
                    <a:endParaRPr lang="sk-SK" altLang="cs-CZ" sz="2400" b="0">
                      <a:solidFill>
                        <a:srgbClr val="008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3" name="Rectangle 19">
                    <a:extLst>
                      <a:ext uri="{FF2B5EF4-FFF2-40B4-BE49-F238E27FC236}">
                        <a16:creationId xmlns:a16="http://schemas.microsoft.com/office/drawing/2014/main" id="{6750C455-926E-408A-8605-F692297737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53" y="0"/>
                    <a:ext cx="848" cy="86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</p:grpSp>
          </p:grpSp>
          <p:grpSp>
            <p:nvGrpSpPr>
              <p:cNvPr id="12" name="Group 20">
                <a:extLst>
                  <a:ext uri="{FF2B5EF4-FFF2-40B4-BE49-F238E27FC236}">
                    <a16:creationId xmlns:a16="http://schemas.microsoft.com/office/drawing/2014/main" id="{1B470ACD-9F6F-4A9D-A0CD-B039CF4DA1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9" y="480"/>
                <a:ext cx="446" cy="384"/>
                <a:chOff x="1569" y="480"/>
                <a:chExt cx="446" cy="384"/>
              </a:xfrm>
            </p:grpSpPr>
            <p:sp>
              <p:nvSpPr>
                <p:cNvPr id="136" name="Rectangle 21">
                  <a:extLst>
                    <a:ext uri="{FF2B5EF4-FFF2-40B4-BE49-F238E27FC236}">
                      <a16:creationId xmlns:a16="http://schemas.microsoft.com/office/drawing/2014/main" id="{67701AA3-57B7-41E3-B980-D42068A133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9" y="480"/>
                  <a:ext cx="44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grpSp>
              <p:nvGrpSpPr>
                <p:cNvPr id="137" name="Group 22">
                  <a:extLst>
                    <a:ext uri="{FF2B5EF4-FFF2-40B4-BE49-F238E27FC236}">
                      <a16:creationId xmlns:a16="http://schemas.microsoft.com/office/drawing/2014/main" id="{73CAE984-6C23-4463-A4D0-9D4D33CC25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69" y="480"/>
                  <a:ext cx="446" cy="384"/>
                  <a:chOff x="1569" y="480"/>
                  <a:chExt cx="446" cy="384"/>
                </a:xfrm>
              </p:grpSpPr>
              <p:sp>
                <p:nvSpPr>
                  <p:cNvPr id="138" name="Rectangle 23">
                    <a:extLst>
                      <a:ext uri="{FF2B5EF4-FFF2-40B4-BE49-F238E27FC236}">
                        <a16:creationId xmlns:a16="http://schemas.microsoft.com/office/drawing/2014/main" id="{D30B7B72-4F05-48EA-8BAA-4460C95CFB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12" y="480"/>
                    <a:ext cx="360" cy="384"/>
                  </a:xfrm>
                  <a:prstGeom prst="rect">
                    <a:avLst/>
                  </a:prstGeom>
                  <a:solidFill>
                    <a:srgbClr val="CC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sk-SK" altLang="cs-CZ" sz="1400">
                        <a:solidFill>
                          <a:srgbClr val="008000"/>
                        </a:solidFill>
                      </a:rPr>
                      <a:t>Highways</a:t>
                    </a:r>
                  </a:p>
                  <a:p>
                    <a:pPr algn="ctr"/>
                    <a:endParaRPr lang="sk-SK" altLang="cs-CZ" sz="1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9" name="Rectangle 24">
                    <a:extLst>
                      <a:ext uri="{FF2B5EF4-FFF2-40B4-BE49-F238E27FC236}">
                        <a16:creationId xmlns:a16="http://schemas.microsoft.com/office/drawing/2014/main" id="{80CA3683-11CC-41F0-83E1-E692964293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69" y="480"/>
                    <a:ext cx="446" cy="38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</p:grpSp>
          </p:grpSp>
          <p:grpSp>
            <p:nvGrpSpPr>
              <p:cNvPr id="13" name="Group 25">
                <a:extLst>
                  <a:ext uri="{FF2B5EF4-FFF2-40B4-BE49-F238E27FC236}">
                    <a16:creationId xmlns:a16="http://schemas.microsoft.com/office/drawing/2014/main" id="{26E9D2E9-12F7-4457-A268-5864D9A3AF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5" y="480"/>
                <a:ext cx="446" cy="384"/>
                <a:chOff x="2015" y="480"/>
                <a:chExt cx="446" cy="384"/>
              </a:xfrm>
            </p:grpSpPr>
            <p:sp>
              <p:nvSpPr>
                <p:cNvPr id="132" name="Rectangle 26">
                  <a:extLst>
                    <a:ext uri="{FF2B5EF4-FFF2-40B4-BE49-F238E27FC236}">
                      <a16:creationId xmlns:a16="http://schemas.microsoft.com/office/drawing/2014/main" id="{BECE9149-53D2-416E-87C0-10171A5B9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5" y="480"/>
                  <a:ext cx="44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grpSp>
              <p:nvGrpSpPr>
                <p:cNvPr id="133" name="Group 27">
                  <a:extLst>
                    <a:ext uri="{FF2B5EF4-FFF2-40B4-BE49-F238E27FC236}">
                      <a16:creationId xmlns:a16="http://schemas.microsoft.com/office/drawing/2014/main" id="{88776DBA-2743-4035-B231-65B32A7559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5" y="480"/>
                  <a:ext cx="446" cy="384"/>
                  <a:chOff x="2015" y="480"/>
                  <a:chExt cx="446" cy="384"/>
                </a:xfrm>
              </p:grpSpPr>
              <p:sp>
                <p:nvSpPr>
                  <p:cNvPr id="134" name="Rectangle 28">
                    <a:extLst>
                      <a:ext uri="{FF2B5EF4-FFF2-40B4-BE49-F238E27FC236}">
                        <a16:creationId xmlns:a16="http://schemas.microsoft.com/office/drawing/2014/main" id="{EEC1B3B3-4AB3-40F3-B1E1-38B5345336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480"/>
                    <a:ext cx="360" cy="384"/>
                  </a:xfrm>
                  <a:prstGeom prst="rect">
                    <a:avLst/>
                  </a:prstGeom>
                  <a:solidFill>
                    <a:srgbClr val="CC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sk-SK" altLang="cs-CZ" sz="1400">
                        <a:solidFill>
                          <a:srgbClr val="008000"/>
                        </a:solidFill>
                      </a:rPr>
                      <a:t>1st</a:t>
                    </a:r>
                  </a:p>
                  <a:p>
                    <a:pPr algn="ctr" eaLnBrk="1" hangingPunct="1"/>
                    <a:r>
                      <a:rPr lang="sk-SK" altLang="cs-CZ" sz="1400">
                        <a:solidFill>
                          <a:srgbClr val="008000"/>
                        </a:solidFill>
                      </a:rPr>
                      <a:t>class</a:t>
                    </a:r>
                    <a:endParaRPr lang="sk-SK" altLang="cs-CZ" sz="1400" b="0">
                      <a:solidFill>
                        <a:srgbClr val="008000"/>
                      </a:solidFill>
                    </a:endParaRPr>
                  </a:p>
                  <a:p>
                    <a:pPr algn="ctr"/>
                    <a:endParaRPr lang="sk-SK" altLang="cs-CZ" sz="2400" b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5" name="Rectangle 29">
                    <a:extLst>
                      <a:ext uri="{FF2B5EF4-FFF2-40B4-BE49-F238E27FC236}">
                        <a16:creationId xmlns:a16="http://schemas.microsoft.com/office/drawing/2014/main" id="{2B1E9149-8BEC-414C-888A-889EA201AB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5" y="480"/>
                    <a:ext cx="446" cy="38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</p:grpSp>
          </p:grpSp>
          <p:grpSp>
            <p:nvGrpSpPr>
              <p:cNvPr id="14" name="Group 30">
                <a:extLst>
                  <a:ext uri="{FF2B5EF4-FFF2-40B4-BE49-F238E27FC236}">
                    <a16:creationId xmlns:a16="http://schemas.microsoft.com/office/drawing/2014/main" id="{794B8DAE-6A38-43ED-B50F-1B46B0909A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1" y="480"/>
                <a:ext cx="446" cy="384"/>
                <a:chOff x="2461" y="480"/>
                <a:chExt cx="446" cy="384"/>
              </a:xfrm>
            </p:grpSpPr>
            <p:sp>
              <p:nvSpPr>
                <p:cNvPr id="128" name="Rectangle 31">
                  <a:extLst>
                    <a:ext uri="{FF2B5EF4-FFF2-40B4-BE49-F238E27FC236}">
                      <a16:creationId xmlns:a16="http://schemas.microsoft.com/office/drawing/2014/main" id="{2844E3FB-64DF-4953-AA10-82E90C1053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1" y="480"/>
                  <a:ext cx="44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grpSp>
              <p:nvGrpSpPr>
                <p:cNvPr id="129" name="Group 32">
                  <a:extLst>
                    <a:ext uri="{FF2B5EF4-FFF2-40B4-BE49-F238E27FC236}">
                      <a16:creationId xmlns:a16="http://schemas.microsoft.com/office/drawing/2014/main" id="{E81DD589-0900-4C7E-BF5F-5D5452812B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61" y="480"/>
                  <a:ext cx="446" cy="384"/>
                  <a:chOff x="2461" y="480"/>
                  <a:chExt cx="446" cy="384"/>
                </a:xfrm>
              </p:grpSpPr>
              <p:sp>
                <p:nvSpPr>
                  <p:cNvPr id="130" name="Rectangle 33">
                    <a:extLst>
                      <a:ext uri="{FF2B5EF4-FFF2-40B4-BE49-F238E27FC236}">
                        <a16:creationId xmlns:a16="http://schemas.microsoft.com/office/drawing/2014/main" id="{C340F818-22D3-4D0F-BBD5-D3DC748F0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04" y="480"/>
                    <a:ext cx="360" cy="384"/>
                  </a:xfrm>
                  <a:prstGeom prst="rect">
                    <a:avLst/>
                  </a:prstGeom>
                  <a:solidFill>
                    <a:srgbClr val="CC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sk-SK" altLang="cs-CZ" sz="1400">
                        <a:solidFill>
                          <a:srgbClr val="008000"/>
                        </a:solidFill>
                      </a:rPr>
                      <a:t>2nd</a:t>
                    </a:r>
                  </a:p>
                  <a:p>
                    <a:pPr algn="ctr" eaLnBrk="1" hangingPunct="1"/>
                    <a:r>
                      <a:rPr lang="sk-SK" altLang="cs-CZ" sz="1400">
                        <a:solidFill>
                          <a:srgbClr val="008000"/>
                        </a:solidFill>
                      </a:rPr>
                      <a:t>cslas</a:t>
                    </a:r>
                    <a:endParaRPr lang="sk-SK" altLang="cs-CZ" sz="1400" b="0">
                      <a:solidFill>
                        <a:srgbClr val="008000"/>
                      </a:solidFill>
                    </a:endParaRPr>
                  </a:p>
                  <a:p>
                    <a:pPr algn="ctr"/>
                    <a:endParaRPr lang="sk-SK" altLang="cs-CZ" sz="1400" b="0">
                      <a:solidFill>
                        <a:srgbClr val="008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1" name="Rectangle 34">
                    <a:extLst>
                      <a:ext uri="{FF2B5EF4-FFF2-40B4-BE49-F238E27FC236}">
                        <a16:creationId xmlns:a16="http://schemas.microsoft.com/office/drawing/2014/main" id="{F9F40233-671A-4565-816C-96502941B9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61" y="480"/>
                    <a:ext cx="446" cy="38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</p:grpSp>
          </p:grpSp>
          <p:grpSp>
            <p:nvGrpSpPr>
              <p:cNvPr id="15" name="Group 35">
                <a:extLst>
                  <a:ext uri="{FF2B5EF4-FFF2-40B4-BE49-F238E27FC236}">
                    <a16:creationId xmlns:a16="http://schemas.microsoft.com/office/drawing/2014/main" id="{6B3D2841-C4B0-4E9F-BB28-267C797AB3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480"/>
                <a:ext cx="446" cy="384"/>
                <a:chOff x="2907" y="480"/>
                <a:chExt cx="446" cy="384"/>
              </a:xfrm>
            </p:grpSpPr>
            <p:sp>
              <p:nvSpPr>
                <p:cNvPr id="124" name="Rectangle 36">
                  <a:extLst>
                    <a:ext uri="{FF2B5EF4-FFF2-40B4-BE49-F238E27FC236}">
                      <a16:creationId xmlns:a16="http://schemas.microsoft.com/office/drawing/2014/main" id="{14577C0C-9C17-4B4B-A4C1-3D78B0867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7" y="480"/>
                  <a:ext cx="446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grpSp>
              <p:nvGrpSpPr>
                <p:cNvPr id="125" name="Group 37">
                  <a:extLst>
                    <a:ext uri="{FF2B5EF4-FFF2-40B4-BE49-F238E27FC236}">
                      <a16:creationId xmlns:a16="http://schemas.microsoft.com/office/drawing/2014/main" id="{BC9B82B8-DDFA-4C74-9503-4CAB002A97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07" y="480"/>
                  <a:ext cx="446" cy="384"/>
                  <a:chOff x="2907" y="480"/>
                  <a:chExt cx="446" cy="384"/>
                </a:xfrm>
              </p:grpSpPr>
              <p:sp>
                <p:nvSpPr>
                  <p:cNvPr id="126" name="Rectangle 38">
                    <a:extLst>
                      <a:ext uri="{FF2B5EF4-FFF2-40B4-BE49-F238E27FC236}">
                        <a16:creationId xmlns:a16="http://schemas.microsoft.com/office/drawing/2014/main" id="{DEE90102-2ABF-43F9-9696-4532FF3C55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50" y="480"/>
                    <a:ext cx="360" cy="384"/>
                  </a:xfrm>
                  <a:prstGeom prst="rect">
                    <a:avLst/>
                  </a:prstGeom>
                  <a:solidFill>
                    <a:srgbClr val="CC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sk-SK" altLang="cs-CZ" sz="1400">
                        <a:solidFill>
                          <a:srgbClr val="008000"/>
                        </a:solidFill>
                      </a:rPr>
                      <a:t>3rd class</a:t>
                    </a:r>
                    <a:endParaRPr lang="sk-SK" altLang="cs-CZ" sz="1400" b="0">
                      <a:solidFill>
                        <a:srgbClr val="008000"/>
                      </a:solidFill>
                    </a:endParaRPr>
                  </a:p>
                  <a:p>
                    <a:pPr algn="ctr"/>
                    <a:endParaRPr lang="sk-SK" altLang="cs-CZ" sz="2400" b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7" name="Rectangle 39">
                    <a:extLst>
                      <a:ext uri="{FF2B5EF4-FFF2-40B4-BE49-F238E27FC236}">
                        <a16:creationId xmlns:a16="http://schemas.microsoft.com/office/drawing/2014/main" id="{E33BC5F9-7646-4C64-A36C-5F615FED65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07" y="480"/>
                    <a:ext cx="446" cy="384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</p:grpSp>
          </p:grpSp>
          <p:grpSp>
            <p:nvGrpSpPr>
              <p:cNvPr id="16" name="Group 40">
                <a:extLst>
                  <a:ext uri="{FF2B5EF4-FFF2-40B4-BE49-F238E27FC236}">
                    <a16:creationId xmlns:a16="http://schemas.microsoft.com/office/drawing/2014/main" id="{5BCA3C46-7C1F-4A66-8855-1ABF301304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64"/>
                <a:ext cx="1569" cy="384"/>
                <a:chOff x="0" y="864"/>
                <a:chExt cx="1569" cy="384"/>
              </a:xfrm>
            </p:grpSpPr>
            <p:sp>
              <p:nvSpPr>
                <p:cNvPr id="122" name="Rectangle 41">
                  <a:extLst>
                    <a:ext uri="{FF2B5EF4-FFF2-40B4-BE49-F238E27FC236}">
                      <a16:creationId xmlns:a16="http://schemas.microsoft.com/office/drawing/2014/main" id="{2D126DB2-B0C6-4127-952E-B2F1BA75E2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864"/>
                  <a:ext cx="1483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sk-SK" altLang="cs-CZ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sk-SK" altLang="cs-CZ" sz="14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Srnec</a:t>
                  </a:r>
                </a:p>
                <a:p>
                  <a:endParaRPr lang="sk-SK" altLang="cs-CZ" sz="14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3" name="Rectangle 42">
                  <a:extLst>
                    <a:ext uri="{FF2B5EF4-FFF2-40B4-BE49-F238E27FC236}">
                      <a16:creationId xmlns:a16="http://schemas.microsoft.com/office/drawing/2014/main" id="{51F6A2E3-1E0B-45C9-826E-3CF041F14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1569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17" name="Group 43">
                <a:extLst>
                  <a:ext uri="{FF2B5EF4-FFF2-40B4-BE49-F238E27FC236}">
                    <a16:creationId xmlns:a16="http://schemas.microsoft.com/office/drawing/2014/main" id="{FEA5DE31-BE5E-4907-A239-10EBA22227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9" y="864"/>
                <a:ext cx="446" cy="384"/>
                <a:chOff x="1569" y="864"/>
                <a:chExt cx="446" cy="384"/>
              </a:xfrm>
            </p:grpSpPr>
            <p:sp>
              <p:nvSpPr>
                <p:cNvPr id="120" name="Rectangle 44">
                  <a:extLst>
                    <a:ext uri="{FF2B5EF4-FFF2-40B4-BE49-F238E27FC236}">
                      <a16:creationId xmlns:a16="http://schemas.microsoft.com/office/drawing/2014/main" id="{96C1DAC2-C161-4784-93E7-9D977A16F6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2" y="864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3,4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1" name="Rectangle 45">
                  <a:extLst>
                    <a:ext uri="{FF2B5EF4-FFF2-40B4-BE49-F238E27FC236}">
                      <a16:creationId xmlns:a16="http://schemas.microsoft.com/office/drawing/2014/main" id="{1BF04DE8-0283-4723-B653-E227B578BC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9" y="864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18" name="Group 46">
                <a:extLst>
                  <a:ext uri="{FF2B5EF4-FFF2-40B4-BE49-F238E27FC236}">
                    <a16:creationId xmlns:a16="http://schemas.microsoft.com/office/drawing/2014/main" id="{8E37E949-D82E-4F56-A51F-6537E5CE09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5" y="864"/>
                <a:ext cx="446" cy="384"/>
                <a:chOff x="2015" y="864"/>
                <a:chExt cx="446" cy="384"/>
              </a:xfrm>
            </p:grpSpPr>
            <p:sp>
              <p:nvSpPr>
                <p:cNvPr id="118" name="Rectangle 47">
                  <a:extLst>
                    <a:ext uri="{FF2B5EF4-FFF2-40B4-BE49-F238E27FC236}">
                      <a16:creationId xmlns:a16="http://schemas.microsoft.com/office/drawing/2014/main" id="{2AA8A656-FE17-4923-9BD5-730FFCABA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8" y="864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1,7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9" name="Rectangle 48">
                  <a:extLst>
                    <a:ext uri="{FF2B5EF4-FFF2-40B4-BE49-F238E27FC236}">
                      <a16:creationId xmlns:a16="http://schemas.microsoft.com/office/drawing/2014/main" id="{DB3FBEE2-ED4F-4EAE-A3AD-A84B468882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5" y="864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19" name="Group 49">
                <a:extLst>
                  <a:ext uri="{FF2B5EF4-FFF2-40B4-BE49-F238E27FC236}">
                    <a16:creationId xmlns:a16="http://schemas.microsoft.com/office/drawing/2014/main" id="{00EF7430-D094-45E8-B941-2E3E56A789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1" y="864"/>
                <a:ext cx="446" cy="384"/>
                <a:chOff x="2461" y="864"/>
                <a:chExt cx="446" cy="384"/>
              </a:xfrm>
            </p:grpSpPr>
            <p:sp>
              <p:nvSpPr>
                <p:cNvPr id="116" name="Rectangle 50">
                  <a:extLst>
                    <a:ext uri="{FF2B5EF4-FFF2-40B4-BE49-F238E27FC236}">
                      <a16:creationId xmlns:a16="http://schemas.microsoft.com/office/drawing/2014/main" id="{B10461AD-D402-4522-9D7D-C99AA985D9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4" y="864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0,8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7" name="Rectangle 51">
                  <a:extLst>
                    <a:ext uri="{FF2B5EF4-FFF2-40B4-BE49-F238E27FC236}">
                      <a16:creationId xmlns:a16="http://schemas.microsoft.com/office/drawing/2014/main" id="{57A18ACD-9E33-4973-AFE5-5705B5985A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1" y="864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0" name="Group 52">
                <a:extLst>
                  <a:ext uri="{FF2B5EF4-FFF2-40B4-BE49-F238E27FC236}">
                    <a16:creationId xmlns:a16="http://schemas.microsoft.com/office/drawing/2014/main" id="{E75B6797-5D4D-4019-9A98-ED549BCAC7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864"/>
                <a:ext cx="446" cy="384"/>
                <a:chOff x="2907" y="864"/>
                <a:chExt cx="446" cy="384"/>
              </a:xfrm>
            </p:grpSpPr>
            <p:sp>
              <p:nvSpPr>
                <p:cNvPr id="114" name="Rectangle 53">
                  <a:extLst>
                    <a:ext uri="{FF2B5EF4-FFF2-40B4-BE49-F238E27FC236}">
                      <a16:creationId xmlns:a16="http://schemas.microsoft.com/office/drawing/2014/main" id="{DF7EE242-2DB3-4C9C-893A-C18C287E27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0" y="864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0,8</a:t>
                  </a:r>
                </a:p>
                <a:p>
                  <a:pPr algn="ctr"/>
                  <a:endParaRPr lang="sk-SK" altLang="cs-CZ" sz="1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5" name="Rectangle 54">
                  <a:extLst>
                    <a:ext uri="{FF2B5EF4-FFF2-40B4-BE49-F238E27FC236}">
                      <a16:creationId xmlns:a16="http://schemas.microsoft.com/office/drawing/2014/main" id="{2528E041-F97A-4238-B0ED-02909AEA05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7" y="864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1" name="Group 55">
                <a:extLst>
                  <a:ext uri="{FF2B5EF4-FFF2-40B4-BE49-F238E27FC236}">
                    <a16:creationId xmlns:a16="http://schemas.microsoft.com/office/drawing/2014/main" id="{7C4EF024-0EA8-4356-82BA-4517F17BF0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3" y="864"/>
                <a:ext cx="848" cy="384"/>
                <a:chOff x="3353" y="864"/>
                <a:chExt cx="848" cy="384"/>
              </a:xfrm>
            </p:grpSpPr>
            <p:sp>
              <p:nvSpPr>
                <p:cNvPr id="112" name="Rectangle 56">
                  <a:extLst>
                    <a:ext uri="{FF2B5EF4-FFF2-40B4-BE49-F238E27FC236}">
                      <a16:creationId xmlns:a16="http://schemas.microsoft.com/office/drawing/2014/main" id="{16EFD9D1-9054-4339-8923-DD0835E4A0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6" y="864"/>
                  <a:ext cx="762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600" dirty="0">
                      <a:solidFill>
                        <a:srgbClr val="C00000"/>
                      </a:solidFill>
                    </a:rPr>
                    <a:t>51 900</a:t>
                  </a:r>
                </a:p>
                <a:p>
                  <a:pPr algn="r"/>
                  <a:endParaRPr lang="sk-SK" altLang="cs-CZ" sz="1600" b="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3" name="Rectangle 57">
                  <a:extLst>
                    <a:ext uri="{FF2B5EF4-FFF2-40B4-BE49-F238E27FC236}">
                      <a16:creationId xmlns:a16="http://schemas.microsoft.com/office/drawing/2014/main" id="{F700EEF6-4D5E-41A9-86AE-559517B8F1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3" y="864"/>
                  <a:ext cx="848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2" name="Group 58">
                <a:extLst>
                  <a:ext uri="{FF2B5EF4-FFF2-40B4-BE49-F238E27FC236}">
                    <a16:creationId xmlns:a16="http://schemas.microsoft.com/office/drawing/2014/main" id="{5599B589-7334-405A-BC01-70AFFF6A1C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48"/>
                <a:ext cx="1569" cy="384"/>
                <a:chOff x="0" y="1248"/>
                <a:chExt cx="1569" cy="384"/>
              </a:xfrm>
            </p:grpSpPr>
            <p:sp>
              <p:nvSpPr>
                <p:cNvPr id="110" name="Rectangle 59">
                  <a:extLst>
                    <a:ext uri="{FF2B5EF4-FFF2-40B4-BE49-F238E27FC236}">
                      <a16:creationId xmlns:a16="http://schemas.microsoft.com/office/drawing/2014/main" id="{FA579231-7DCA-4F6F-857C-ADFF1EB73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248"/>
                  <a:ext cx="1483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sk-SK" altLang="cs-CZ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sk-SK" altLang="cs-CZ" sz="14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Zajíc</a:t>
                  </a:r>
                </a:p>
                <a:p>
                  <a:endParaRPr lang="sk-SK" altLang="cs-CZ" sz="14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1" name="Rectangle 60">
                  <a:extLst>
                    <a:ext uri="{FF2B5EF4-FFF2-40B4-BE49-F238E27FC236}">
                      <a16:creationId xmlns:a16="http://schemas.microsoft.com/office/drawing/2014/main" id="{DC9BCC84-7068-4913-9BDE-BE8FAE5468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248"/>
                  <a:ext cx="1569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3" name="Group 61">
                <a:extLst>
                  <a:ext uri="{FF2B5EF4-FFF2-40B4-BE49-F238E27FC236}">
                    <a16:creationId xmlns:a16="http://schemas.microsoft.com/office/drawing/2014/main" id="{0592911E-174D-414D-B2CE-C1B7B78CFC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9" y="1248"/>
                <a:ext cx="446" cy="384"/>
                <a:chOff x="1569" y="1248"/>
                <a:chExt cx="446" cy="384"/>
              </a:xfrm>
            </p:grpSpPr>
            <p:sp>
              <p:nvSpPr>
                <p:cNvPr id="108" name="Rectangle 62">
                  <a:extLst>
                    <a:ext uri="{FF2B5EF4-FFF2-40B4-BE49-F238E27FC236}">
                      <a16:creationId xmlns:a16="http://schemas.microsoft.com/office/drawing/2014/main" id="{895EA4B0-3082-4BC1-B11A-5D773E2D97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2" y="1248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15,0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9" name="Rectangle 63">
                  <a:extLst>
                    <a:ext uri="{FF2B5EF4-FFF2-40B4-BE49-F238E27FC236}">
                      <a16:creationId xmlns:a16="http://schemas.microsoft.com/office/drawing/2014/main" id="{4F7CB71E-81F0-41C1-A52A-F18C74747D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9" y="1248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4" name="Group 64">
                <a:extLst>
                  <a:ext uri="{FF2B5EF4-FFF2-40B4-BE49-F238E27FC236}">
                    <a16:creationId xmlns:a16="http://schemas.microsoft.com/office/drawing/2014/main" id="{79DADF31-E32C-490B-9F3E-6E8E168D2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5" y="1248"/>
                <a:ext cx="446" cy="384"/>
                <a:chOff x="2015" y="1248"/>
                <a:chExt cx="446" cy="384"/>
              </a:xfrm>
            </p:grpSpPr>
            <p:sp>
              <p:nvSpPr>
                <p:cNvPr id="106" name="Rectangle 65">
                  <a:extLst>
                    <a:ext uri="{FF2B5EF4-FFF2-40B4-BE49-F238E27FC236}">
                      <a16:creationId xmlns:a16="http://schemas.microsoft.com/office/drawing/2014/main" id="{19096DF6-0044-455F-BF84-F961DEF461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8" y="1248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12,6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7" name="Rectangle 66">
                  <a:extLst>
                    <a:ext uri="{FF2B5EF4-FFF2-40B4-BE49-F238E27FC236}">
                      <a16:creationId xmlns:a16="http://schemas.microsoft.com/office/drawing/2014/main" id="{349A55FA-8B0C-4DAB-8F39-3F09CF27DC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5" y="1248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5" name="Group 67">
                <a:extLst>
                  <a:ext uri="{FF2B5EF4-FFF2-40B4-BE49-F238E27FC236}">
                    <a16:creationId xmlns:a16="http://schemas.microsoft.com/office/drawing/2014/main" id="{7567AD9B-0A19-4E60-A138-5AC834FBC6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1" y="1248"/>
                <a:ext cx="446" cy="384"/>
                <a:chOff x="2461" y="1248"/>
                <a:chExt cx="446" cy="384"/>
              </a:xfrm>
            </p:grpSpPr>
            <p:sp>
              <p:nvSpPr>
                <p:cNvPr id="104" name="Rectangle 68">
                  <a:extLst>
                    <a:ext uri="{FF2B5EF4-FFF2-40B4-BE49-F238E27FC236}">
                      <a16:creationId xmlns:a16="http://schemas.microsoft.com/office/drawing/2014/main" id="{55007D35-9A9F-48CA-90D1-B383A16597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4" y="1248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10,3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5" name="Rectangle 69">
                  <a:extLst>
                    <a:ext uri="{FF2B5EF4-FFF2-40B4-BE49-F238E27FC236}">
                      <a16:creationId xmlns:a16="http://schemas.microsoft.com/office/drawing/2014/main" id="{3A54B2A4-AB30-4093-81C3-585416F6AA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1" y="1248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6" name="Group 70">
                <a:extLst>
                  <a:ext uri="{FF2B5EF4-FFF2-40B4-BE49-F238E27FC236}">
                    <a16:creationId xmlns:a16="http://schemas.microsoft.com/office/drawing/2014/main" id="{3D054D2F-F47C-42EE-BD50-22779D138B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1248"/>
                <a:ext cx="446" cy="384"/>
                <a:chOff x="2907" y="1248"/>
                <a:chExt cx="446" cy="384"/>
              </a:xfrm>
            </p:grpSpPr>
            <p:sp>
              <p:nvSpPr>
                <p:cNvPr id="102" name="Rectangle 71">
                  <a:extLst>
                    <a:ext uri="{FF2B5EF4-FFF2-40B4-BE49-F238E27FC236}">
                      <a16:creationId xmlns:a16="http://schemas.microsoft.com/office/drawing/2014/main" id="{08D5FC06-0ED1-47E9-B70E-3B04D09571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0" y="1248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9,6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3" name="Rectangle 72">
                  <a:extLst>
                    <a:ext uri="{FF2B5EF4-FFF2-40B4-BE49-F238E27FC236}">
                      <a16:creationId xmlns:a16="http://schemas.microsoft.com/office/drawing/2014/main" id="{EBFB4918-C68E-4327-9752-88FC58AC19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7" y="1248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7" name="Group 73">
                <a:extLst>
                  <a:ext uri="{FF2B5EF4-FFF2-40B4-BE49-F238E27FC236}">
                    <a16:creationId xmlns:a16="http://schemas.microsoft.com/office/drawing/2014/main" id="{4F2ABE9F-5554-4AE5-A7AB-68A428C5B6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3" y="1248"/>
                <a:ext cx="848" cy="384"/>
                <a:chOff x="3353" y="1248"/>
                <a:chExt cx="848" cy="384"/>
              </a:xfrm>
            </p:grpSpPr>
            <p:sp>
              <p:nvSpPr>
                <p:cNvPr id="100" name="Rectangle 74">
                  <a:extLst>
                    <a:ext uri="{FF2B5EF4-FFF2-40B4-BE49-F238E27FC236}">
                      <a16:creationId xmlns:a16="http://schemas.microsoft.com/office/drawing/2014/main" id="{97021296-11DC-4287-B081-F7212AFA2F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6" y="1248"/>
                  <a:ext cx="762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600" dirty="0">
                      <a:solidFill>
                        <a:srgbClr val="C00000"/>
                      </a:solidFill>
                    </a:rPr>
                    <a:t>566 400</a:t>
                  </a:r>
                </a:p>
                <a:p>
                  <a:pPr algn="r"/>
                  <a:endParaRPr lang="sk-SK" altLang="cs-CZ" sz="2400" b="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1" name="Rectangle 75">
                  <a:extLst>
                    <a:ext uri="{FF2B5EF4-FFF2-40B4-BE49-F238E27FC236}">
                      <a16:creationId xmlns:a16="http://schemas.microsoft.com/office/drawing/2014/main" id="{6B095D03-7D41-412E-892F-800F830DC4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3" y="1248"/>
                  <a:ext cx="848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8" name="Group 76">
                <a:extLst>
                  <a:ext uri="{FF2B5EF4-FFF2-40B4-BE49-F238E27FC236}">
                    <a16:creationId xmlns:a16="http://schemas.microsoft.com/office/drawing/2014/main" id="{85D4E9BC-3FE0-44A8-A659-E8099EAB3E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632"/>
                <a:ext cx="1569" cy="384"/>
                <a:chOff x="0" y="1632"/>
                <a:chExt cx="1569" cy="384"/>
              </a:xfrm>
            </p:grpSpPr>
            <p:sp>
              <p:nvSpPr>
                <p:cNvPr id="98" name="Rectangle 77">
                  <a:extLst>
                    <a:ext uri="{FF2B5EF4-FFF2-40B4-BE49-F238E27FC236}">
                      <a16:creationId xmlns:a16="http://schemas.microsoft.com/office/drawing/2014/main" id="{7B623416-F6C2-48A5-B3B5-FF8BB043E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632"/>
                  <a:ext cx="1483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sk-SK" altLang="cs-CZ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cs-CZ" altLang="cs-CZ" sz="14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Ježek</a:t>
                  </a:r>
                  <a:endParaRPr lang="sk-SK" altLang="cs-CZ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  <a:p>
                  <a:endParaRPr lang="sk-SK" altLang="cs-CZ" sz="2400" b="0" dirty="0">
                    <a:solidFill>
                      <a:schemeClr val="bg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9" name="Rectangle 78">
                  <a:extLst>
                    <a:ext uri="{FF2B5EF4-FFF2-40B4-BE49-F238E27FC236}">
                      <a16:creationId xmlns:a16="http://schemas.microsoft.com/office/drawing/2014/main" id="{5F7B0367-9688-48EB-A80A-2389EF1AD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32"/>
                  <a:ext cx="1569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29" name="Group 79">
                <a:extLst>
                  <a:ext uri="{FF2B5EF4-FFF2-40B4-BE49-F238E27FC236}">
                    <a16:creationId xmlns:a16="http://schemas.microsoft.com/office/drawing/2014/main" id="{1ED953E3-A3EF-403A-B0D3-BA7369A7FF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9" y="1632"/>
                <a:ext cx="446" cy="384"/>
                <a:chOff x="1569" y="1632"/>
                <a:chExt cx="446" cy="384"/>
              </a:xfrm>
            </p:grpSpPr>
            <p:sp>
              <p:nvSpPr>
                <p:cNvPr id="96" name="Rectangle 80">
                  <a:extLst>
                    <a:ext uri="{FF2B5EF4-FFF2-40B4-BE49-F238E27FC236}">
                      <a16:creationId xmlns:a16="http://schemas.microsoft.com/office/drawing/2014/main" id="{586C1569-DD46-4D99-BF56-035067FBB3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2" y="1632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15,7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7" name="Rectangle 81">
                  <a:extLst>
                    <a:ext uri="{FF2B5EF4-FFF2-40B4-BE49-F238E27FC236}">
                      <a16:creationId xmlns:a16="http://schemas.microsoft.com/office/drawing/2014/main" id="{E7157E0C-F61F-4997-9F6D-30D30E8B1B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9" y="1632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0" name="Group 82">
                <a:extLst>
                  <a:ext uri="{FF2B5EF4-FFF2-40B4-BE49-F238E27FC236}">
                    <a16:creationId xmlns:a16="http://schemas.microsoft.com/office/drawing/2014/main" id="{665EC22E-1D48-43A4-92CE-3A6252E6DF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5" y="1632"/>
                <a:ext cx="446" cy="384"/>
                <a:chOff x="2015" y="1632"/>
                <a:chExt cx="446" cy="384"/>
              </a:xfrm>
            </p:grpSpPr>
            <p:sp>
              <p:nvSpPr>
                <p:cNvPr id="94" name="Rectangle 83">
                  <a:extLst>
                    <a:ext uri="{FF2B5EF4-FFF2-40B4-BE49-F238E27FC236}">
                      <a16:creationId xmlns:a16="http://schemas.microsoft.com/office/drawing/2014/main" id="{E72575A4-F789-4A41-A452-4754A49D61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8" y="1632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10,1</a:t>
                  </a:r>
                </a:p>
                <a:p>
                  <a:pPr algn="ctr"/>
                  <a:endParaRPr lang="sk-SK" altLang="cs-CZ" sz="1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5" name="Rectangle 84">
                  <a:extLst>
                    <a:ext uri="{FF2B5EF4-FFF2-40B4-BE49-F238E27FC236}">
                      <a16:creationId xmlns:a16="http://schemas.microsoft.com/office/drawing/2014/main" id="{72556793-9238-4C9C-A460-B1BEACF74D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5" y="1632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1" name="Group 85">
                <a:extLst>
                  <a:ext uri="{FF2B5EF4-FFF2-40B4-BE49-F238E27FC236}">
                    <a16:creationId xmlns:a16="http://schemas.microsoft.com/office/drawing/2014/main" id="{B773587E-0D91-423B-B1EC-0E66FA5513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1" y="1632"/>
                <a:ext cx="446" cy="384"/>
                <a:chOff x="2461" y="1632"/>
                <a:chExt cx="446" cy="384"/>
              </a:xfrm>
            </p:grpSpPr>
            <p:sp>
              <p:nvSpPr>
                <p:cNvPr id="92" name="Rectangle 86">
                  <a:extLst>
                    <a:ext uri="{FF2B5EF4-FFF2-40B4-BE49-F238E27FC236}">
                      <a16:creationId xmlns:a16="http://schemas.microsoft.com/office/drawing/2014/main" id="{B4A309B1-22C9-4D14-AA5B-5C2D09CFF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4" y="1632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7,9</a:t>
                  </a:r>
                </a:p>
                <a:p>
                  <a:pPr algn="ctr"/>
                  <a:endParaRPr lang="sk-SK" altLang="cs-CZ" sz="1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3" name="Rectangle 87">
                  <a:extLst>
                    <a:ext uri="{FF2B5EF4-FFF2-40B4-BE49-F238E27FC236}">
                      <a16:creationId xmlns:a16="http://schemas.microsoft.com/office/drawing/2014/main" id="{3FD1EB51-F1D2-4146-9430-F25956B17E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1" y="1632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2" name="Group 88">
                <a:extLst>
                  <a:ext uri="{FF2B5EF4-FFF2-40B4-BE49-F238E27FC236}">
                    <a16:creationId xmlns:a16="http://schemas.microsoft.com/office/drawing/2014/main" id="{A514BAFC-01F4-4A8E-A55A-F1F0A6D6F2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1632"/>
                <a:ext cx="446" cy="384"/>
                <a:chOff x="2907" y="1632"/>
                <a:chExt cx="446" cy="384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57BD24A7-790A-4C3E-B8B4-183226FDFB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0" y="1632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4,6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DA2F5E3A-A3C9-4A2A-9159-CB88175356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7" y="1632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3" name="Group 91">
                <a:extLst>
                  <a:ext uri="{FF2B5EF4-FFF2-40B4-BE49-F238E27FC236}">
                    <a16:creationId xmlns:a16="http://schemas.microsoft.com/office/drawing/2014/main" id="{ADA8C91C-F5CC-4609-8DB2-F4172C2954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3" y="1632"/>
                <a:ext cx="848" cy="384"/>
                <a:chOff x="3353" y="1632"/>
                <a:chExt cx="848" cy="384"/>
              </a:xfrm>
            </p:grpSpPr>
            <p:sp>
              <p:nvSpPr>
                <p:cNvPr id="88" name="Rectangle 92">
                  <a:extLst>
                    <a:ext uri="{FF2B5EF4-FFF2-40B4-BE49-F238E27FC236}">
                      <a16:creationId xmlns:a16="http://schemas.microsoft.com/office/drawing/2014/main" id="{D35B8B42-321F-42B7-A12D-800456B97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6" y="1632"/>
                  <a:ext cx="762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600" dirty="0">
                      <a:solidFill>
                        <a:srgbClr val="C00000"/>
                      </a:solidFill>
                    </a:rPr>
                    <a:t>346 800</a:t>
                  </a:r>
                </a:p>
                <a:p>
                  <a:pPr algn="r"/>
                  <a:endParaRPr lang="sk-SK" altLang="cs-CZ" sz="2400" b="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9" name="Rectangle 93">
                  <a:extLst>
                    <a:ext uri="{FF2B5EF4-FFF2-40B4-BE49-F238E27FC236}">
                      <a16:creationId xmlns:a16="http://schemas.microsoft.com/office/drawing/2014/main" id="{55AA6FDC-7AD2-4B05-A5DD-1C01F2848E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3" y="1632"/>
                  <a:ext cx="848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4" name="Group 94">
                <a:extLst>
                  <a:ext uri="{FF2B5EF4-FFF2-40B4-BE49-F238E27FC236}">
                    <a16:creationId xmlns:a16="http://schemas.microsoft.com/office/drawing/2014/main" id="{3E09ACC9-2608-4DCB-9E00-383FD1B289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016"/>
                <a:ext cx="1569" cy="384"/>
                <a:chOff x="0" y="2016"/>
                <a:chExt cx="1569" cy="384"/>
              </a:xfrm>
            </p:grpSpPr>
            <p:sp>
              <p:nvSpPr>
                <p:cNvPr id="86" name="Rectangle 95">
                  <a:extLst>
                    <a:ext uri="{FF2B5EF4-FFF2-40B4-BE49-F238E27FC236}">
                      <a16:creationId xmlns:a16="http://schemas.microsoft.com/office/drawing/2014/main" id="{0A69D902-B6BB-4C06-8ECD-80CE16573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016"/>
                  <a:ext cx="1483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sk-SK" altLang="cs-CZ" sz="14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Kuna skalní</a:t>
                  </a:r>
                </a:p>
                <a:p>
                  <a:endParaRPr lang="sk-SK" altLang="cs-CZ" sz="14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7" name="Rectangle 96">
                  <a:extLst>
                    <a:ext uri="{FF2B5EF4-FFF2-40B4-BE49-F238E27FC236}">
                      <a16:creationId xmlns:a16="http://schemas.microsoft.com/office/drawing/2014/main" id="{E25646B2-E078-4029-8AE2-A2C5195FE1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016"/>
                  <a:ext cx="1569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5" name="Group 97">
                <a:extLst>
                  <a:ext uri="{FF2B5EF4-FFF2-40B4-BE49-F238E27FC236}">
                    <a16:creationId xmlns:a16="http://schemas.microsoft.com/office/drawing/2014/main" id="{9929F324-6D31-41F9-8C9D-B0ABAFF762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9" y="2016"/>
                <a:ext cx="446" cy="384"/>
                <a:chOff x="1569" y="2016"/>
                <a:chExt cx="446" cy="384"/>
              </a:xfrm>
            </p:grpSpPr>
            <p:sp>
              <p:nvSpPr>
                <p:cNvPr id="84" name="Rectangle 98">
                  <a:extLst>
                    <a:ext uri="{FF2B5EF4-FFF2-40B4-BE49-F238E27FC236}">
                      <a16:creationId xmlns:a16="http://schemas.microsoft.com/office/drawing/2014/main" id="{36F5268C-C77E-46F8-A7BC-38C94D3F0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2" y="2016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8,7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99">
                  <a:extLst>
                    <a:ext uri="{FF2B5EF4-FFF2-40B4-BE49-F238E27FC236}">
                      <a16:creationId xmlns:a16="http://schemas.microsoft.com/office/drawing/2014/main" id="{60AA11E0-A68D-4A22-B74D-EE2246F780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9" y="2016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6" name="Group 100">
                <a:extLst>
                  <a:ext uri="{FF2B5EF4-FFF2-40B4-BE49-F238E27FC236}">
                    <a16:creationId xmlns:a16="http://schemas.microsoft.com/office/drawing/2014/main" id="{1A3AF408-5653-4817-9651-E5D9E79BDF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5" y="2016"/>
                <a:ext cx="446" cy="384"/>
                <a:chOff x="2015" y="2016"/>
                <a:chExt cx="446" cy="384"/>
              </a:xfrm>
            </p:grpSpPr>
            <p:sp>
              <p:nvSpPr>
                <p:cNvPr id="82" name="Rectangle 101">
                  <a:extLst>
                    <a:ext uri="{FF2B5EF4-FFF2-40B4-BE49-F238E27FC236}">
                      <a16:creationId xmlns:a16="http://schemas.microsoft.com/office/drawing/2014/main" id="{1B0B618F-2409-4B23-9C40-F031A3735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8" y="2016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3,6</a:t>
                  </a:r>
                </a:p>
                <a:p>
                  <a:pPr algn="ctr"/>
                  <a:endParaRPr lang="sk-SK" altLang="cs-CZ" sz="1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3" name="Rectangle 102">
                  <a:extLst>
                    <a:ext uri="{FF2B5EF4-FFF2-40B4-BE49-F238E27FC236}">
                      <a16:creationId xmlns:a16="http://schemas.microsoft.com/office/drawing/2014/main" id="{0E4BD99B-C533-4B32-BC84-5253DE73B0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5" y="2016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7" name="Group 103">
                <a:extLst>
                  <a:ext uri="{FF2B5EF4-FFF2-40B4-BE49-F238E27FC236}">
                    <a16:creationId xmlns:a16="http://schemas.microsoft.com/office/drawing/2014/main" id="{900D260E-1E60-4141-86D7-87BC75099E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1" y="2016"/>
                <a:ext cx="446" cy="384"/>
                <a:chOff x="2461" y="2016"/>
                <a:chExt cx="446" cy="384"/>
              </a:xfrm>
            </p:grpSpPr>
            <p:sp>
              <p:nvSpPr>
                <p:cNvPr id="80" name="Rectangle 104">
                  <a:extLst>
                    <a:ext uri="{FF2B5EF4-FFF2-40B4-BE49-F238E27FC236}">
                      <a16:creationId xmlns:a16="http://schemas.microsoft.com/office/drawing/2014/main" id="{312A55CE-9FB7-4BBA-836D-8161B34D5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4" y="2016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1,0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1" name="Rectangle 105">
                  <a:extLst>
                    <a:ext uri="{FF2B5EF4-FFF2-40B4-BE49-F238E27FC236}">
                      <a16:creationId xmlns:a16="http://schemas.microsoft.com/office/drawing/2014/main" id="{F37310F6-5C53-4627-BE28-A1ADA07869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1" y="2016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8" name="Group 106">
                <a:extLst>
                  <a:ext uri="{FF2B5EF4-FFF2-40B4-BE49-F238E27FC236}">
                    <a16:creationId xmlns:a16="http://schemas.microsoft.com/office/drawing/2014/main" id="{82F87D7C-113F-4452-A62B-13047E8EE1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2016"/>
                <a:ext cx="446" cy="384"/>
                <a:chOff x="2907" y="2016"/>
                <a:chExt cx="446" cy="384"/>
              </a:xfrm>
            </p:grpSpPr>
            <p:sp>
              <p:nvSpPr>
                <p:cNvPr id="78" name="Rectangle 107">
                  <a:extLst>
                    <a:ext uri="{FF2B5EF4-FFF2-40B4-BE49-F238E27FC236}">
                      <a16:creationId xmlns:a16="http://schemas.microsoft.com/office/drawing/2014/main" id="{60BB8A8B-69C5-4FD3-AB04-7F95DB9B97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0" y="2016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0,2</a:t>
                  </a:r>
                </a:p>
                <a:p>
                  <a:pPr algn="ctr"/>
                  <a:endParaRPr lang="sk-SK" altLang="cs-CZ" sz="1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9" name="Rectangle 108">
                  <a:extLst>
                    <a:ext uri="{FF2B5EF4-FFF2-40B4-BE49-F238E27FC236}">
                      <a16:creationId xmlns:a16="http://schemas.microsoft.com/office/drawing/2014/main" id="{2DB75068-9DBA-46DD-8EE6-1A44EDE61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7" y="2016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39" name="Group 109">
                <a:extLst>
                  <a:ext uri="{FF2B5EF4-FFF2-40B4-BE49-F238E27FC236}">
                    <a16:creationId xmlns:a16="http://schemas.microsoft.com/office/drawing/2014/main" id="{9B8BC840-398A-487F-B177-802B3DBD7F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3" y="2016"/>
                <a:ext cx="848" cy="384"/>
                <a:chOff x="3353" y="2016"/>
                <a:chExt cx="848" cy="384"/>
              </a:xfrm>
            </p:grpSpPr>
            <p:sp>
              <p:nvSpPr>
                <p:cNvPr id="76" name="Rectangle 110">
                  <a:extLst>
                    <a:ext uri="{FF2B5EF4-FFF2-40B4-BE49-F238E27FC236}">
                      <a16:creationId xmlns:a16="http://schemas.microsoft.com/office/drawing/2014/main" id="{86AB2BAD-AB1C-4102-B4E2-65495A2A0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6" y="2016"/>
                  <a:ext cx="762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600" dirty="0">
                      <a:solidFill>
                        <a:srgbClr val="C00000"/>
                      </a:solidFill>
                    </a:rPr>
                    <a:t>49 700</a:t>
                  </a:r>
                </a:p>
                <a:p>
                  <a:pPr algn="r"/>
                  <a:endParaRPr lang="sk-SK" altLang="cs-CZ" sz="2400" b="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7" name="Rectangle 111">
                  <a:extLst>
                    <a:ext uri="{FF2B5EF4-FFF2-40B4-BE49-F238E27FC236}">
                      <a16:creationId xmlns:a16="http://schemas.microsoft.com/office/drawing/2014/main" id="{3512E77F-77A4-43C8-884A-924E2B1815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3" y="2016"/>
                  <a:ext cx="848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0" name="Group 112">
                <a:extLst>
                  <a:ext uri="{FF2B5EF4-FFF2-40B4-BE49-F238E27FC236}">
                    <a16:creationId xmlns:a16="http://schemas.microsoft.com/office/drawing/2014/main" id="{5DBD234B-5155-4DC9-AABE-601C3737E7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400"/>
                <a:ext cx="1569" cy="384"/>
                <a:chOff x="0" y="2400"/>
                <a:chExt cx="1569" cy="384"/>
              </a:xfrm>
            </p:grpSpPr>
            <p:sp>
              <p:nvSpPr>
                <p:cNvPr id="74" name="Rectangle 113">
                  <a:extLst>
                    <a:ext uri="{FF2B5EF4-FFF2-40B4-BE49-F238E27FC236}">
                      <a16:creationId xmlns:a16="http://schemas.microsoft.com/office/drawing/2014/main" id="{750CEF66-5443-4EA5-A788-0FA440B671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400"/>
                  <a:ext cx="1483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sk-SK" altLang="cs-CZ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sk-SK" altLang="cs-CZ" sz="14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Kos černý</a:t>
                  </a:r>
                  <a:endParaRPr lang="sk-SK" altLang="cs-CZ" sz="14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5" name="Rectangle 114">
                  <a:extLst>
                    <a:ext uri="{FF2B5EF4-FFF2-40B4-BE49-F238E27FC236}">
                      <a16:creationId xmlns:a16="http://schemas.microsoft.com/office/drawing/2014/main" id="{2A54BC37-5010-47B2-B38D-EEB39488E2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400"/>
                  <a:ext cx="1569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1" name="Group 115">
                <a:extLst>
                  <a:ext uri="{FF2B5EF4-FFF2-40B4-BE49-F238E27FC236}">
                    <a16:creationId xmlns:a16="http://schemas.microsoft.com/office/drawing/2014/main" id="{9813109C-62EB-4E3B-A7E0-DECD5CC02F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9" y="2400"/>
                <a:ext cx="446" cy="384"/>
                <a:chOff x="1569" y="2400"/>
                <a:chExt cx="446" cy="384"/>
              </a:xfrm>
            </p:grpSpPr>
            <p:sp>
              <p:nvSpPr>
                <p:cNvPr id="72" name="Rectangle 116">
                  <a:extLst>
                    <a:ext uri="{FF2B5EF4-FFF2-40B4-BE49-F238E27FC236}">
                      <a16:creationId xmlns:a16="http://schemas.microsoft.com/office/drawing/2014/main" id="{D3191133-3E3F-49F4-82C9-98E8C594B0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2" y="2400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4,9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3" name="Rectangle 117">
                  <a:extLst>
                    <a:ext uri="{FF2B5EF4-FFF2-40B4-BE49-F238E27FC236}">
                      <a16:creationId xmlns:a16="http://schemas.microsoft.com/office/drawing/2014/main" id="{22277CCA-AFAE-487E-891C-D01677485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9" y="2400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2" name="Group 118">
                <a:extLst>
                  <a:ext uri="{FF2B5EF4-FFF2-40B4-BE49-F238E27FC236}">
                    <a16:creationId xmlns:a16="http://schemas.microsoft.com/office/drawing/2014/main" id="{FEA4AE50-54D9-42EE-AA6F-9E9CC874B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5" y="2400"/>
                <a:ext cx="446" cy="384"/>
                <a:chOff x="2015" y="2400"/>
                <a:chExt cx="446" cy="384"/>
              </a:xfrm>
            </p:grpSpPr>
            <p:sp>
              <p:nvSpPr>
                <p:cNvPr id="70" name="Rectangle 119">
                  <a:extLst>
                    <a:ext uri="{FF2B5EF4-FFF2-40B4-BE49-F238E27FC236}">
                      <a16:creationId xmlns:a16="http://schemas.microsoft.com/office/drawing/2014/main" id="{0A6A3802-9368-4EFF-BFA7-4CF5F5E046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8" y="2400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4,5</a:t>
                  </a:r>
                </a:p>
                <a:p>
                  <a:pPr algn="ctr"/>
                  <a:endParaRPr lang="sk-SK" altLang="cs-CZ" sz="1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" name="Rectangle 120">
                  <a:extLst>
                    <a:ext uri="{FF2B5EF4-FFF2-40B4-BE49-F238E27FC236}">
                      <a16:creationId xmlns:a16="http://schemas.microsoft.com/office/drawing/2014/main" id="{372C5148-60A1-4F8E-92E4-7F9EA87EB5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5" y="2400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3" name="Group 121">
                <a:extLst>
                  <a:ext uri="{FF2B5EF4-FFF2-40B4-BE49-F238E27FC236}">
                    <a16:creationId xmlns:a16="http://schemas.microsoft.com/office/drawing/2014/main" id="{4C6A2200-D731-4449-ADDD-D6EB3D1A8D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1" y="2400"/>
                <a:ext cx="446" cy="384"/>
                <a:chOff x="2461" y="2400"/>
                <a:chExt cx="446" cy="384"/>
              </a:xfrm>
            </p:grpSpPr>
            <p:sp>
              <p:nvSpPr>
                <p:cNvPr id="68" name="Rectangle 122">
                  <a:extLst>
                    <a:ext uri="{FF2B5EF4-FFF2-40B4-BE49-F238E27FC236}">
                      <a16:creationId xmlns:a16="http://schemas.microsoft.com/office/drawing/2014/main" id="{36933C32-047E-4623-BADD-4C46E45D21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4" y="2400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5,5</a:t>
                  </a:r>
                </a:p>
                <a:p>
                  <a:pPr algn="ctr"/>
                  <a:endParaRPr lang="sk-SK" altLang="cs-CZ" sz="1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9" name="Rectangle 123">
                  <a:extLst>
                    <a:ext uri="{FF2B5EF4-FFF2-40B4-BE49-F238E27FC236}">
                      <a16:creationId xmlns:a16="http://schemas.microsoft.com/office/drawing/2014/main" id="{A1307CA1-3E1E-45A2-A402-F6048C61A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1" y="2400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4" name="Group 124">
                <a:extLst>
                  <a:ext uri="{FF2B5EF4-FFF2-40B4-BE49-F238E27FC236}">
                    <a16:creationId xmlns:a16="http://schemas.microsoft.com/office/drawing/2014/main" id="{8BFEDF20-95AA-40D2-91BC-A38252A693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2400"/>
                <a:ext cx="446" cy="384"/>
                <a:chOff x="2907" y="2400"/>
                <a:chExt cx="446" cy="384"/>
              </a:xfrm>
            </p:grpSpPr>
            <p:sp>
              <p:nvSpPr>
                <p:cNvPr id="66" name="Rectangle 125">
                  <a:extLst>
                    <a:ext uri="{FF2B5EF4-FFF2-40B4-BE49-F238E27FC236}">
                      <a16:creationId xmlns:a16="http://schemas.microsoft.com/office/drawing/2014/main" id="{9FD0A38F-66A4-4366-B24A-D6E114303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0" y="2400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6,0</a:t>
                  </a:r>
                </a:p>
                <a:p>
                  <a:pPr algn="ctr"/>
                  <a:endParaRPr lang="sk-SK" altLang="cs-CZ" sz="1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7" name="Rectangle 126">
                  <a:extLst>
                    <a:ext uri="{FF2B5EF4-FFF2-40B4-BE49-F238E27FC236}">
                      <a16:creationId xmlns:a16="http://schemas.microsoft.com/office/drawing/2014/main" id="{A576491D-4D56-42FF-B84B-0D50ABF66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7" y="2400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5" name="Group 127">
                <a:extLst>
                  <a:ext uri="{FF2B5EF4-FFF2-40B4-BE49-F238E27FC236}">
                    <a16:creationId xmlns:a16="http://schemas.microsoft.com/office/drawing/2014/main" id="{DEFD9789-BAE0-4003-A0D6-56E2F2BA48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3" y="2400"/>
                <a:ext cx="848" cy="384"/>
                <a:chOff x="3353" y="2400"/>
                <a:chExt cx="848" cy="384"/>
              </a:xfrm>
            </p:grpSpPr>
            <p:sp>
              <p:nvSpPr>
                <p:cNvPr id="64" name="Rectangle 128">
                  <a:extLst>
                    <a:ext uri="{FF2B5EF4-FFF2-40B4-BE49-F238E27FC236}">
                      <a16:creationId xmlns:a16="http://schemas.microsoft.com/office/drawing/2014/main" id="{DECCBB61-7D51-4041-8C32-A184F0026A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6" y="2400"/>
                  <a:ext cx="762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600" dirty="0">
                      <a:solidFill>
                        <a:srgbClr val="C00000"/>
                      </a:solidFill>
                    </a:rPr>
                    <a:t>316 400</a:t>
                  </a:r>
                </a:p>
                <a:p>
                  <a:pPr algn="r"/>
                  <a:endParaRPr lang="sk-SK" altLang="cs-CZ" sz="2400" b="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5" name="Rectangle 129">
                  <a:extLst>
                    <a:ext uri="{FF2B5EF4-FFF2-40B4-BE49-F238E27FC236}">
                      <a16:creationId xmlns:a16="http://schemas.microsoft.com/office/drawing/2014/main" id="{9D701B33-DF69-4D32-9614-7EE2947C0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3" y="2400"/>
                  <a:ext cx="848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6" name="Group 130">
                <a:extLst>
                  <a:ext uri="{FF2B5EF4-FFF2-40B4-BE49-F238E27FC236}">
                    <a16:creationId xmlns:a16="http://schemas.microsoft.com/office/drawing/2014/main" id="{025FDD55-9366-416E-BAEC-FAE011A6E5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784"/>
                <a:ext cx="1569" cy="384"/>
                <a:chOff x="0" y="2784"/>
                <a:chExt cx="1569" cy="384"/>
              </a:xfrm>
            </p:grpSpPr>
            <p:sp>
              <p:nvSpPr>
                <p:cNvPr id="62" name="Rectangle 131">
                  <a:extLst>
                    <a:ext uri="{FF2B5EF4-FFF2-40B4-BE49-F238E27FC236}">
                      <a16:creationId xmlns:a16="http://schemas.microsoft.com/office/drawing/2014/main" id="{B7B875F4-8597-4F2B-9247-3B942A769D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784"/>
                  <a:ext cx="1483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cs-CZ" altLang="cs-CZ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cs-CZ" altLang="cs-CZ" sz="14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Pěnkava</a:t>
                  </a:r>
                  <a:endParaRPr lang="sk-SK" altLang="cs-CZ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  <a:p>
                  <a:endParaRPr lang="sk-SK" altLang="cs-CZ" sz="1400" dirty="0"/>
                </a:p>
              </p:txBody>
            </p:sp>
            <p:sp>
              <p:nvSpPr>
                <p:cNvPr id="63" name="Rectangle 132">
                  <a:extLst>
                    <a:ext uri="{FF2B5EF4-FFF2-40B4-BE49-F238E27FC236}">
                      <a16:creationId xmlns:a16="http://schemas.microsoft.com/office/drawing/2014/main" id="{F8C027DC-3DED-459B-A9E0-60A0199CE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784"/>
                  <a:ext cx="1569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7" name="Group 133">
                <a:extLst>
                  <a:ext uri="{FF2B5EF4-FFF2-40B4-BE49-F238E27FC236}">
                    <a16:creationId xmlns:a16="http://schemas.microsoft.com/office/drawing/2014/main" id="{F3E70D90-E3C2-4711-8B66-2F675B1490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9" y="2784"/>
                <a:ext cx="446" cy="384"/>
                <a:chOff x="1569" y="2784"/>
                <a:chExt cx="446" cy="384"/>
              </a:xfrm>
            </p:grpSpPr>
            <p:sp>
              <p:nvSpPr>
                <p:cNvPr id="60" name="Rectangle 134">
                  <a:extLst>
                    <a:ext uri="{FF2B5EF4-FFF2-40B4-BE49-F238E27FC236}">
                      <a16:creationId xmlns:a16="http://schemas.microsoft.com/office/drawing/2014/main" id="{AB8DE9F1-B001-4EAA-9FA0-119505C620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2" y="2784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3,4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1" name="Rectangle 135">
                  <a:extLst>
                    <a:ext uri="{FF2B5EF4-FFF2-40B4-BE49-F238E27FC236}">
                      <a16:creationId xmlns:a16="http://schemas.microsoft.com/office/drawing/2014/main" id="{AB269122-D118-436A-B901-E51AF6203D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9" y="2784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8" name="Group 136">
                <a:extLst>
                  <a:ext uri="{FF2B5EF4-FFF2-40B4-BE49-F238E27FC236}">
                    <a16:creationId xmlns:a16="http://schemas.microsoft.com/office/drawing/2014/main" id="{1C0D487F-99EA-4E17-BE16-AAD3FF4D91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5" y="2784"/>
                <a:ext cx="446" cy="384"/>
                <a:chOff x="2015" y="2784"/>
                <a:chExt cx="446" cy="384"/>
              </a:xfrm>
            </p:grpSpPr>
            <p:sp>
              <p:nvSpPr>
                <p:cNvPr id="58" name="Rectangle 137">
                  <a:extLst>
                    <a:ext uri="{FF2B5EF4-FFF2-40B4-BE49-F238E27FC236}">
                      <a16:creationId xmlns:a16="http://schemas.microsoft.com/office/drawing/2014/main" id="{2BA95235-B9B5-4DBC-98F6-29FAC751B5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8" y="2784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5,1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9" name="Rectangle 138">
                  <a:extLst>
                    <a:ext uri="{FF2B5EF4-FFF2-40B4-BE49-F238E27FC236}">
                      <a16:creationId xmlns:a16="http://schemas.microsoft.com/office/drawing/2014/main" id="{908892B1-B4DC-48BE-AC65-DD51CE4003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5" y="2784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49" name="Group 139">
                <a:extLst>
                  <a:ext uri="{FF2B5EF4-FFF2-40B4-BE49-F238E27FC236}">
                    <a16:creationId xmlns:a16="http://schemas.microsoft.com/office/drawing/2014/main" id="{69251FA4-4A67-4E19-BF52-C26D89CE7C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1" y="2784"/>
                <a:ext cx="446" cy="384"/>
                <a:chOff x="2461" y="2784"/>
                <a:chExt cx="446" cy="384"/>
              </a:xfrm>
            </p:grpSpPr>
            <p:sp>
              <p:nvSpPr>
                <p:cNvPr id="56" name="Rectangle 140">
                  <a:extLst>
                    <a:ext uri="{FF2B5EF4-FFF2-40B4-BE49-F238E27FC236}">
                      <a16:creationId xmlns:a16="http://schemas.microsoft.com/office/drawing/2014/main" id="{C9EAC5A7-0996-4E14-912B-A946C8221B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4" y="2784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2,4</a:t>
                  </a:r>
                </a:p>
                <a:p>
                  <a:pPr algn="ctr"/>
                  <a:endParaRPr lang="sk-SK" altLang="cs-CZ" sz="1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7" name="Rectangle 141">
                  <a:extLst>
                    <a:ext uri="{FF2B5EF4-FFF2-40B4-BE49-F238E27FC236}">
                      <a16:creationId xmlns:a16="http://schemas.microsoft.com/office/drawing/2014/main" id="{61896827-1CB0-4ADB-97BA-496BBAE2BD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1" y="2784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50" name="Group 142">
                <a:extLst>
                  <a:ext uri="{FF2B5EF4-FFF2-40B4-BE49-F238E27FC236}">
                    <a16:creationId xmlns:a16="http://schemas.microsoft.com/office/drawing/2014/main" id="{343C5E12-2F69-4E3E-A6DF-800A3F46AC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7" y="2784"/>
                <a:ext cx="446" cy="384"/>
                <a:chOff x="2907" y="2784"/>
                <a:chExt cx="446" cy="384"/>
              </a:xfrm>
            </p:grpSpPr>
            <p:sp>
              <p:nvSpPr>
                <p:cNvPr id="54" name="Rectangle 143">
                  <a:extLst>
                    <a:ext uri="{FF2B5EF4-FFF2-40B4-BE49-F238E27FC236}">
                      <a16:creationId xmlns:a16="http://schemas.microsoft.com/office/drawing/2014/main" id="{E548C837-0F24-4BC2-870E-0E8D0531A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0" y="2784"/>
                  <a:ext cx="36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400"/>
                    <a:t>1,2</a:t>
                  </a:r>
                </a:p>
                <a:p>
                  <a:pPr algn="ctr"/>
                  <a:endParaRPr lang="sk-SK" altLang="cs-CZ" sz="2400" b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5" name="Rectangle 144">
                  <a:extLst>
                    <a:ext uri="{FF2B5EF4-FFF2-40B4-BE49-F238E27FC236}">
                      <a16:creationId xmlns:a16="http://schemas.microsoft.com/office/drawing/2014/main" id="{DD8B6964-ACD5-4ACB-97C8-A2464FCAD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7" y="2784"/>
                  <a:ext cx="44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pSp>
            <p:nvGrpSpPr>
              <p:cNvPr id="51" name="Group 145">
                <a:extLst>
                  <a:ext uri="{FF2B5EF4-FFF2-40B4-BE49-F238E27FC236}">
                    <a16:creationId xmlns:a16="http://schemas.microsoft.com/office/drawing/2014/main" id="{160B5846-B2CE-4C27-BC85-0AB0B7C350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3" y="2784"/>
                <a:ext cx="848" cy="384"/>
                <a:chOff x="3353" y="2784"/>
                <a:chExt cx="848" cy="384"/>
              </a:xfrm>
            </p:grpSpPr>
            <p:sp>
              <p:nvSpPr>
                <p:cNvPr id="52" name="Rectangle 146">
                  <a:extLst>
                    <a:ext uri="{FF2B5EF4-FFF2-40B4-BE49-F238E27FC236}">
                      <a16:creationId xmlns:a16="http://schemas.microsoft.com/office/drawing/2014/main" id="{C35C58AB-6BCB-46FA-8947-D4FB2C4DF7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6" y="2784"/>
                  <a:ext cx="762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sk-SK" altLang="cs-CZ" sz="1600" dirty="0">
                      <a:solidFill>
                        <a:srgbClr val="C00000"/>
                      </a:solidFill>
                    </a:rPr>
                    <a:t>109 400</a:t>
                  </a:r>
                </a:p>
                <a:p>
                  <a:pPr algn="r"/>
                  <a:endParaRPr lang="sk-SK" altLang="cs-CZ" sz="2400" b="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3" name="Rectangle 147">
                  <a:extLst>
                    <a:ext uri="{FF2B5EF4-FFF2-40B4-BE49-F238E27FC236}">
                      <a16:creationId xmlns:a16="http://schemas.microsoft.com/office/drawing/2014/main" id="{E32773D4-706C-4E32-BB70-B1B7E0372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3" y="2784"/>
                  <a:ext cx="848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</p:grpSp>
        <p:sp>
          <p:nvSpPr>
            <p:cNvPr id="7" name="Rectangle 148">
              <a:extLst>
                <a:ext uri="{FF2B5EF4-FFF2-40B4-BE49-F238E27FC236}">
                  <a16:creationId xmlns:a16="http://schemas.microsoft.com/office/drawing/2014/main" id="{D1455244-64E8-4242-A95A-196086994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" y="-2"/>
              <a:ext cx="4205" cy="3172"/>
            </a:xfrm>
            <a:prstGeom prst="rect">
              <a:avLst/>
            </a:prstGeom>
            <a:noFill/>
            <a:ln w="6350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243527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9585271" y="6372000"/>
            <a:ext cx="218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073284" y="4484021"/>
            <a:ext cx="5434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EVL Dářské rašeliniště, autor: Archiv AOPK ČR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DF1BF70-6789-425B-9130-5B0FE128D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152400"/>
            <a:ext cx="8856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sk-SK" altLang="cs-CZ" dirty="0">
                <a:solidFill>
                  <a:schemeClr val="accent2">
                    <a:lumMod val="75000"/>
                  </a:schemeClr>
                </a:solidFill>
              </a:rPr>
              <a:t>Relativní mortalita vybraných druhů na jednotlivých kategoriích komunikací</a:t>
            </a:r>
            <a:r>
              <a:rPr lang="sk-SK" altLang="cs-CZ" b="0" dirty="0">
                <a:solidFill>
                  <a:schemeClr val="accent2">
                    <a:lumMod val="75000"/>
                  </a:schemeClr>
                </a:solidFill>
              </a:rPr>
              <a:t> (počet usmrcených jedinců na jednom km komunikace za rok)</a:t>
            </a:r>
            <a:r>
              <a:rPr lang="cs-CZ" altLang="cs-CZ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Picture 3" descr="Schránka-3">
            <a:extLst>
              <a:ext uri="{FF2B5EF4-FFF2-40B4-BE49-F238E27FC236}">
                <a16:creationId xmlns:a16="http://schemas.microsoft.com/office/drawing/2014/main" id="{4DD90D19-7589-4F51-A00A-68AC4DE6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29718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chránka-4">
            <a:extLst>
              <a:ext uri="{FF2B5EF4-FFF2-40B4-BE49-F238E27FC236}">
                <a16:creationId xmlns:a16="http://schemas.microsoft.com/office/drawing/2014/main" id="{7CFCB805-A214-4169-8D7F-663CF0343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303338"/>
            <a:ext cx="29718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chránka-5">
            <a:extLst>
              <a:ext uri="{FF2B5EF4-FFF2-40B4-BE49-F238E27FC236}">
                <a16:creationId xmlns:a16="http://schemas.microsoft.com/office/drawing/2014/main" id="{60F4F09F-8D42-44F2-9BAA-FB4A3798B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23" y="1277398"/>
            <a:ext cx="29718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Schránka-6">
            <a:extLst>
              <a:ext uri="{FF2B5EF4-FFF2-40B4-BE49-F238E27FC236}">
                <a16:creationId xmlns:a16="http://schemas.microsoft.com/office/drawing/2014/main" id="{946E035D-397A-444E-9F80-6D43FDCA1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85616"/>
            <a:ext cx="28956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chránka-7">
            <a:extLst>
              <a:ext uri="{FF2B5EF4-FFF2-40B4-BE49-F238E27FC236}">
                <a16:creationId xmlns:a16="http://schemas.microsoft.com/office/drawing/2014/main" id="{4BCA5F08-0696-4A12-B224-B9C0C1851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03079"/>
            <a:ext cx="29718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Schránka-8">
            <a:extLst>
              <a:ext uri="{FF2B5EF4-FFF2-40B4-BE49-F238E27FC236}">
                <a16:creationId xmlns:a16="http://schemas.microsoft.com/office/drawing/2014/main" id="{1A21ACD0-1DBA-4576-AE72-8D6667213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027" y="3833337"/>
            <a:ext cx="289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4017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64FE49EA983347BC7C3FA7254FCFE8" ma:contentTypeVersion="19" ma:contentTypeDescription="Vytvoří nový dokument" ma:contentTypeScope="" ma:versionID="c5f54263c88ba2d3931ea719de8eb4bc">
  <xsd:schema xmlns:xsd="http://www.w3.org/2001/XMLSchema" xmlns:xs="http://www.w3.org/2001/XMLSchema" xmlns:p="http://schemas.microsoft.com/office/2006/metadata/properties" xmlns:ns2="a4add95d-39ba-4e9e-ad16-6bcdeabd52aa" xmlns:ns3="28157356-507e-468c-95e5-14d7b67a9df3" targetNamespace="http://schemas.microsoft.com/office/2006/metadata/properties" ma:root="true" ma:fieldsID="58e5872362a5df8ac537a928486299c4" ns2:_="" ns3:_="">
    <xsd:import namespace="a4add95d-39ba-4e9e-ad16-6bcdeabd52aa"/>
    <xsd:import namespace="28157356-507e-468c-95e5-14d7b67a9d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dd95d-39ba-4e9e-ad16-6bcdeabd52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a5fd819-8e46-4791-bf7f-6e8470d5c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57356-507e-468c-95e5-14d7b67a9d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Sloupec zachycení celé taxonomie" ma:hidden="true" ma:list="{9b8e201d-11e7-4659-bdf5-54413bfb691e}" ma:internalName="TaxCatchAll" ma:showField="CatchAllData" ma:web="28157356-507e-468c-95e5-14d7b67a9d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add95d-39ba-4e9e-ad16-6bcdeabd52aa">
      <Terms xmlns="http://schemas.microsoft.com/office/infopath/2007/PartnerControls"/>
    </lcf76f155ced4ddcb4097134ff3c332f>
    <TaxCatchAll xmlns="28157356-507e-468c-95e5-14d7b67a9df3" xsi:nil="true"/>
  </documentManagement>
</p:properties>
</file>

<file path=customXml/itemProps1.xml><?xml version="1.0" encoding="utf-8"?>
<ds:datastoreItem xmlns:ds="http://schemas.openxmlformats.org/officeDocument/2006/customXml" ds:itemID="{7E2B2C18-C327-4BBB-BDF6-248C06F440FD}"/>
</file>

<file path=customXml/itemProps2.xml><?xml version="1.0" encoding="utf-8"?>
<ds:datastoreItem xmlns:ds="http://schemas.openxmlformats.org/officeDocument/2006/customXml" ds:itemID="{787B87FD-B7DE-4A95-8920-88A605763F6C}"/>
</file>

<file path=customXml/itemProps3.xml><?xml version="1.0" encoding="utf-8"?>
<ds:datastoreItem xmlns:ds="http://schemas.openxmlformats.org/officeDocument/2006/customXml" ds:itemID="{ABC48928-1008-4912-9D64-3A072D4EFABE}"/>
</file>

<file path=docProps/app.xml><?xml version="1.0" encoding="utf-8"?>
<Properties xmlns="http://schemas.openxmlformats.org/officeDocument/2006/extended-properties" xmlns:vt="http://schemas.openxmlformats.org/officeDocument/2006/docPropsVTypes">
  <TotalTime>8814</TotalTime>
  <Words>998</Words>
  <Application>Microsoft Office PowerPoint</Application>
  <PresentationFormat>Širokoúhlá obrazovka</PresentationFormat>
  <Paragraphs>204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Garamond</vt:lpstr>
      <vt:lpstr>Tahoma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Studie mortality fauny (EVERNIA 2006-2007)  - silniční mortalita může ohrozit další existenci řady druhů</vt:lpstr>
      <vt:lpstr>Prezentace aplikace PowerPoint</vt:lpstr>
      <vt:lpstr> Relativní mortalita na silnicích různých kategorií a   odhad celkové mortality na silniční síti ČR    </vt:lpstr>
      <vt:lpstr>Prezentace aplikace PowerPoint</vt:lpstr>
      <vt:lpstr> Celkové počty usmrcených živočichů na silnicích různých kategorií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Význam mostů přes vodní toky </vt:lpstr>
      <vt:lpstr>Rozhodující faktory:  rozměry, způsob provedení, rušení, motivace zvířat</vt:lpstr>
      <vt:lpstr>Prezentace aplikace PowerPoint</vt:lpstr>
      <vt:lpstr>Prezentace aplikace PowerPoint</vt:lpstr>
      <vt:lpstr>Prezentace aplikace PowerPoint</vt:lpstr>
      <vt:lpstr>Zabránění vnikání na silnici:  ploty</vt:lpstr>
      <vt:lpstr>Prezentace aplikace PowerPoint</vt:lpstr>
      <vt:lpstr>Prezentace aplikace PowerPoint</vt:lpstr>
      <vt:lpstr> Spolupráce AOPK ČR a ŘSD: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Smucar</dc:creator>
  <cp:lastModifiedBy>Václav Hlaváč</cp:lastModifiedBy>
  <cp:revision>280</cp:revision>
  <dcterms:created xsi:type="dcterms:W3CDTF">2020-01-30T14:26:49Z</dcterms:created>
  <dcterms:modified xsi:type="dcterms:W3CDTF">2026-04-12T20:10:54Z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0x0101007264FE49EA983347BC7C3FA7254FCFE8</vt:lpwstr>
  </property>
</Properties>
</file>