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3"/>
  </p:notesMasterIdLst>
  <p:sldIdLst>
    <p:sldId id="285" r:id="rId2"/>
    <p:sldId id="322" r:id="rId3"/>
    <p:sldId id="306" r:id="rId4"/>
    <p:sldId id="290" r:id="rId5"/>
    <p:sldId id="298" r:id="rId6"/>
    <p:sldId id="308" r:id="rId7"/>
    <p:sldId id="309" r:id="rId8"/>
    <p:sldId id="291" r:id="rId9"/>
    <p:sldId id="300" r:id="rId10"/>
    <p:sldId id="301" r:id="rId11"/>
    <p:sldId id="320" r:id="rId12"/>
    <p:sldId id="296" r:id="rId13"/>
    <p:sldId id="297" r:id="rId14"/>
    <p:sldId id="313" r:id="rId15"/>
    <p:sldId id="317" r:id="rId16"/>
    <p:sldId id="319" r:id="rId17"/>
    <p:sldId id="304" r:id="rId18"/>
    <p:sldId id="318" r:id="rId19"/>
    <p:sldId id="323" r:id="rId20"/>
    <p:sldId id="302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47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0519" autoAdjust="0"/>
  </p:normalViewPr>
  <p:slideViewPr>
    <p:cSldViewPr snapToGrid="0" snapToObjects="1">
      <p:cViewPr varScale="1">
        <p:scale>
          <a:sx n="102" d="100"/>
          <a:sy n="102" d="100"/>
        </p:scale>
        <p:origin x="132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20B9-C3C1-425D-9FB6-41F14751392A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FFB1-0E65-4C85-8E27-DD50579C02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4A4D76-6713-482B-83F1-C5C2EDBBDDD7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A9C0AF-8393-4207-9EA5-8592169CC021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9101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7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96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69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prezentace | </a:t>
            </a:r>
            <a:fld id="{CBE1EA28-1D32-4079-902C-698B6898222B}" type="datetime4">
              <a:rPr lang="cs-CZ" smtClean="0"/>
              <a:pPr/>
              <a:t>13. dubna 2026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91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39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54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01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62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99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62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02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17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A260-4F65-DF4A-ACCF-4A98C018891B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37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xperience.arcgis.com/experience/817cd54eb0874b85a145e8b785bbee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2163417" y="1320054"/>
            <a:ext cx="77537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4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Invazní druhy aktuálně</a:t>
            </a:r>
            <a:endParaRPr lang="cs-CZ" altLang="cs-CZ" sz="4000" b="1" dirty="0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144297" y="2150520"/>
            <a:ext cx="38151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 dirty="0">
                <a:solidFill>
                  <a:srgbClr val="006047"/>
                </a:solidFill>
              </a:rPr>
              <a:t>Tomáš Görner (AOPK ČR</a:t>
            </a:r>
            <a:r>
              <a:rPr lang="cs-CZ" altLang="cs-CZ" sz="1600" dirty="0">
                <a:solidFill>
                  <a:srgbClr val="006047"/>
                </a:solidFill>
              </a:rPr>
              <a:t>), 16. 4. 2026</a:t>
            </a:r>
            <a:r>
              <a:rPr lang="cs-CZ" altLang="cs-CZ" sz="1600" dirty="0">
                <a:solidFill>
                  <a:schemeClr val="bg1"/>
                </a:solidFill>
              </a:rPr>
              <a:t>)</a:t>
            </a:r>
            <a:endParaRPr lang="cs-CZ" altLang="cs-CZ" sz="16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50" y="102777"/>
            <a:ext cx="1602561" cy="9523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72" y="2961856"/>
            <a:ext cx="3270542" cy="24661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17" y="2956032"/>
            <a:ext cx="3028673" cy="24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Nadpis 1"/>
          <p:cNvSpPr>
            <a:spLocks noGrp="1"/>
          </p:cNvSpPr>
          <p:nvPr>
            <p:ph type="title"/>
          </p:nvPr>
        </p:nvSpPr>
        <p:spPr bwMode="auto">
          <a:xfrm>
            <a:off x="1666875" y="142876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Unijní seznam – 114 druhů</a:t>
            </a:r>
            <a:endParaRPr lang="cs-CZ" altLang="cs-CZ" sz="4000" b="1" dirty="0">
              <a:latin typeface="+mn-lt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2413" y="776289"/>
            <a:ext cx="9144001" cy="492918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cs-CZ" altLang="cs-CZ" sz="2000" dirty="0"/>
              <a:t>  </a:t>
            </a:r>
            <a:r>
              <a:rPr lang="cs-CZ" altLang="cs-CZ" sz="2000" b="1" dirty="0"/>
              <a:t>z rostlin u nás častěji tyto:</a:t>
            </a:r>
          </a:p>
        </p:txBody>
      </p:sp>
      <p:pic>
        <p:nvPicPr>
          <p:cNvPr id="1331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213297"/>
            <a:ext cx="1669063" cy="250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10" y="3840386"/>
            <a:ext cx="3002748" cy="225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9" y="3993130"/>
            <a:ext cx="2914924" cy="21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78" y="1032541"/>
            <a:ext cx="2230206" cy="271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509704" y="6433105"/>
            <a:ext cx="8148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https://invaznidruhy.aopk.gov.cz/invazni-druhy-z-unijniho-seznamu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85" y="4214452"/>
            <a:ext cx="2744253" cy="1829173"/>
          </a:xfrm>
          <a:prstGeom prst="rect">
            <a:avLst/>
          </a:prstGeom>
        </p:spPr>
      </p:pic>
      <p:pic>
        <p:nvPicPr>
          <p:cNvPr id="13318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01" y="1271930"/>
            <a:ext cx="1765372" cy="235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24" y="1476666"/>
            <a:ext cx="2736048" cy="21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Nadpis 1"/>
          <p:cNvSpPr>
            <a:spLocks noGrp="1"/>
          </p:cNvSpPr>
          <p:nvPr>
            <p:ph type="title"/>
          </p:nvPr>
        </p:nvSpPr>
        <p:spPr bwMode="auto">
          <a:xfrm>
            <a:off x="1666875" y="142876"/>
            <a:ext cx="8229600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Unijní seznam – 114 druhů</a:t>
            </a:r>
            <a:endParaRPr lang="cs-CZ" altLang="cs-CZ" sz="4000" b="1" dirty="0">
              <a:latin typeface="+mn-lt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13514" y="776288"/>
            <a:ext cx="9144000" cy="4929188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cs-CZ" altLang="cs-CZ" sz="2000" dirty="0"/>
              <a:t>  </a:t>
            </a:r>
            <a:r>
              <a:rPr lang="cs-CZ" altLang="cs-CZ" sz="2000" b="1" dirty="0"/>
              <a:t>živočichové u nás častější:</a:t>
            </a:r>
          </a:p>
        </p:txBody>
      </p:sp>
      <p:pic>
        <p:nvPicPr>
          <p:cNvPr id="1434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74" y="4727881"/>
            <a:ext cx="2591323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94" y="4724734"/>
            <a:ext cx="1863084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76" y="4741562"/>
            <a:ext cx="2545701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509704" y="6433105"/>
            <a:ext cx="8148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https://invaznidruhy.aopk.gov.cz/invazni-druhy-z-unijniho-seznamu</a:t>
            </a:r>
          </a:p>
        </p:txBody>
      </p:sp>
      <p:pic>
        <p:nvPicPr>
          <p:cNvPr id="12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20" y="2963851"/>
            <a:ext cx="194911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8949" r="8350" b="16585"/>
          <a:stretch/>
        </p:blipFill>
        <p:spPr bwMode="auto">
          <a:xfrm>
            <a:off x="1547014" y="2969735"/>
            <a:ext cx="220312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9860"/>
          <a:stretch/>
        </p:blipFill>
        <p:spPr bwMode="auto">
          <a:xfrm>
            <a:off x="5755431" y="2968663"/>
            <a:ext cx="163203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888" y="4727881"/>
            <a:ext cx="2028369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66" y="2963106"/>
            <a:ext cx="148909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75" y="1127206"/>
            <a:ext cx="1964092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83" y="1127205"/>
            <a:ext cx="1940277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8"/>
          <a:stretch/>
        </p:blipFill>
        <p:spPr bwMode="auto">
          <a:xfrm>
            <a:off x="8939052" y="2969400"/>
            <a:ext cx="169315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r="14728"/>
          <a:stretch/>
        </p:blipFill>
        <p:spPr bwMode="auto">
          <a:xfrm>
            <a:off x="7174852" y="1118997"/>
            <a:ext cx="1632292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/>
          <a:stretch/>
        </p:blipFill>
        <p:spPr>
          <a:xfrm>
            <a:off x="1540568" y="1133414"/>
            <a:ext cx="1593940" cy="136800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5381" y="1121830"/>
            <a:ext cx="17556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Nadpis 1"/>
          <p:cNvSpPr>
            <a:spLocks noGrp="1"/>
          </p:cNvSpPr>
          <p:nvPr>
            <p:ph type="title"/>
          </p:nvPr>
        </p:nvSpPr>
        <p:spPr bwMode="auto">
          <a:xfrm>
            <a:off x="1524000" y="11588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Monitoring invazních druhů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856035"/>
            <a:ext cx="9144000" cy="4613141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2400" dirty="0"/>
              <a:t>Sledování </a:t>
            </a:r>
            <a:r>
              <a:rPr lang="cs-CZ" altLang="cs-CZ" sz="2400" dirty="0"/>
              <a:t>invazních druhů </a:t>
            </a:r>
            <a:r>
              <a:rPr lang="cs-CZ" altLang="cs-CZ" sz="2400" dirty="0"/>
              <a:t>a </a:t>
            </a:r>
            <a:r>
              <a:rPr lang="cs-CZ" altLang="cs-CZ" sz="2400" dirty="0"/>
              <a:t>vyhodnocení míry jejich rozšíření zajišťuje </a:t>
            </a:r>
            <a:r>
              <a:rPr lang="cs-CZ" altLang="cs-CZ" sz="2400" dirty="0"/>
              <a:t>dle </a:t>
            </a:r>
            <a:r>
              <a:rPr lang="cs-CZ" sz="2400" dirty="0"/>
              <a:t>§</a:t>
            </a:r>
            <a:r>
              <a:rPr lang="cs-CZ" sz="2400" dirty="0"/>
              <a:t>13h ZOPK </a:t>
            </a:r>
            <a:r>
              <a:rPr lang="cs-CZ" altLang="cs-CZ" sz="2400" dirty="0"/>
              <a:t>AOPK ČR, informace </a:t>
            </a:r>
            <a:r>
              <a:rPr lang="cs-CZ" altLang="cs-CZ" sz="2400" dirty="0"/>
              <a:t>o výskytu a rozšíření zveřejňuje na </a:t>
            </a:r>
            <a:r>
              <a:rPr lang="cs-CZ" altLang="cs-CZ" sz="2400" dirty="0"/>
              <a:t>internetových </a:t>
            </a:r>
            <a:r>
              <a:rPr lang="cs-CZ" altLang="cs-CZ" sz="2400" dirty="0"/>
              <a:t>stránkách</a:t>
            </a:r>
            <a:endParaRPr lang="cs-CZ" altLang="cs-CZ" sz="2400" dirty="0"/>
          </a:p>
        </p:txBody>
      </p:sp>
      <p:pic>
        <p:nvPicPr>
          <p:cNvPr id="2048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282825"/>
            <a:ext cx="46307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2"/>
          <p:cNvSpPr>
            <a:spLocks noChangeArrowheads="1"/>
          </p:cNvSpPr>
          <p:nvPr/>
        </p:nvSpPr>
        <p:spPr bwMode="auto">
          <a:xfrm>
            <a:off x="2435226" y="4951970"/>
            <a:ext cx="3792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/>
              <a:t>https://</a:t>
            </a:r>
            <a:r>
              <a:rPr lang="cs-CZ" altLang="cs-CZ" b="1" dirty="0"/>
              <a:t>invaznidruhy.aopk.gov.cz</a:t>
            </a:r>
            <a:endParaRPr lang="cs-CZ" altLang="cs-CZ" b="1" dirty="0"/>
          </a:p>
        </p:txBody>
      </p:sp>
      <p:pic>
        <p:nvPicPr>
          <p:cNvPr id="2048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2227871"/>
            <a:ext cx="3476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Obdélník 1"/>
          <p:cNvSpPr>
            <a:spLocks noChangeArrowheads="1"/>
          </p:cNvSpPr>
          <p:nvPr/>
        </p:nvSpPr>
        <p:spPr bwMode="auto">
          <a:xfrm>
            <a:off x="7008814" y="3755417"/>
            <a:ext cx="308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https://portal.nature.cz/nd/</a:t>
            </a:r>
          </a:p>
        </p:txBody>
      </p:sp>
      <p:pic>
        <p:nvPicPr>
          <p:cNvPr id="2048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27" y="4285534"/>
            <a:ext cx="178752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4372213"/>
            <a:ext cx="10969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06" y="5546236"/>
            <a:ext cx="13684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02527" y="5360515"/>
            <a:ext cx="3018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invaznidruhy@aopk.gov.cz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196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>
          <a:xfrm>
            <a:off x="1524000" y="115888"/>
            <a:ext cx="91440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Rozšířené druhy z unijního seznamu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933855"/>
            <a:ext cx="9144000" cy="4338536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2400" dirty="0"/>
              <a:t>Nutno zavést regulační opatření </a:t>
            </a:r>
            <a:r>
              <a:rPr lang="cs-CZ" sz="2400" dirty="0"/>
              <a:t>(čl. 19 nařízení č. 1143/2014</a:t>
            </a:r>
            <a:r>
              <a:rPr lang="cs-CZ" sz="2400" dirty="0"/>
              <a:t>) </a:t>
            </a:r>
            <a:r>
              <a:rPr lang="cs-CZ" altLang="cs-CZ" sz="2400" dirty="0"/>
              <a:t>– zajišťovány prostřednictvím tzv</a:t>
            </a:r>
            <a:r>
              <a:rPr lang="cs-CZ" altLang="cs-CZ" sz="2400" dirty="0"/>
              <a:t>. </a:t>
            </a:r>
            <a:r>
              <a:rPr lang="cs-CZ" altLang="cs-CZ" sz="2400" b="1" dirty="0"/>
              <a:t>zásad regulace </a:t>
            </a:r>
            <a:r>
              <a:rPr lang="cs-CZ" altLang="cs-CZ" sz="2400" dirty="0"/>
              <a:t>(</a:t>
            </a:r>
            <a:r>
              <a:rPr lang="cs-CZ" sz="2400" dirty="0"/>
              <a:t>§13h </a:t>
            </a:r>
            <a:r>
              <a:rPr lang="cs-CZ" sz="2400" dirty="0"/>
              <a:t>ZOPK, </a:t>
            </a:r>
            <a:r>
              <a:rPr lang="cs-CZ" altLang="cs-CZ" sz="2400" dirty="0"/>
              <a:t>postupy </a:t>
            </a:r>
            <a:r>
              <a:rPr lang="cs-CZ" altLang="cs-CZ" sz="2400" dirty="0"/>
              <a:t>regulace, prioritní </a:t>
            </a:r>
            <a:r>
              <a:rPr lang="cs-CZ" altLang="cs-CZ" sz="2400" dirty="0"/>
              <a:t>území) – zpracovává MŽP, schvaluje Společná komise pro invazní druhy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b="1" dirty="0"/>
              <a:t>Opatření obecné povahy </a:t>
            </a:r>
            <a:r>
              <a:rPr lang="cs-CZ" sz="2400" dirty="0"/>
              <a:t>– podrobnější </a:t>
            </a:r>
            <a:r>
              <a:rPr lang="cs-CZ" sz="2400" dirty="0"/>
              <a:t>uplatňování zásad regulace, </a:t>
            </a:r>
            <a:r>
              <a:rPr lang="cs-CZ" sz="2400" dirty="0"/>
              <a:t>na úrovni </a:t>
            </a:r>
            <a:r>
              <a:rPr lang="cs-CZ" sz="2400" dirty="0"/>
              <a:t>krajů, </a:t>
            </a:r>
            <a:r>
              <a:rPr lang="cs-CZ" sz="2400" dirty="0"/>
              <a:t>území CHKO, NP a </a:t>
            </a:r>
            <a:r>
              <a:rPr lang="cs-CZ" sz="2400" dirty="0"/>
              <a:t>vojenských </a:t>
            </a:r>
            <a:r>
              <a:rPr lang="cs-CZ" sz="2400" dirty="0"/>
              <a:t>ú</a:t>
            </a:r>
            <a:r>
              <a:rPr lang="cs-CZ" sz="2400" dirty="0"/>
              <a:t>jezdů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/>
              <a:t>Možnost připomínkování těchto </a:t>
            </a:r>
            <a:r>
              <a:rPr lang="cs-CZ" sz="2400" dirty="0"/>
              <a:t>dokumentů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/>
              <a:t>Nyní probíhá, celkem se týká cca 23 druhů</a:t>
            </a:r>
            <a:endParaRPr lang="cs-CZ" sz="24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7050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>
          <a:xfrm>
            <a:off x="1524000" y="115888"/>
            <a:ext cx="91440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Rozšířené druhy z unijního seznamu</a:t>
            </a:r>
            <a:endParaRPr lang="cs-CZ" altLang="cs-CZ" sz="4000" b="1" dirty="0">
              <a:latin typeface="+mn-lt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1" y="933855"/>
            <a:ext cx="6887183" cy="526692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cs-CZ" altLang="cs-CZ" sz="2400" dirty="0"/>
              <a:t>- Zatím </a:t>
            </a:r>
            <a:r>
              <a:rPr lang="cs-CZ" altLang="cs-CZ" sz="2400" dirty="0"/>
              <a:t>vydány ZR </a:t>
            </a:r>
            <a:r>
              <a:rPr lang="cs-CZ" altLang="cs-CZ" sz="2400" b="1" dirty="0"/>
              <a:t>pro pajasan žláznatý, bolševník velkolepý, </a:t>
            </a:r>
            <a:r>
              <a:rPr lang="cs-CZ" altLang="cs-CZ" sz="2400" dirty="0"/>
              <a:t> </a:t>
            </a:r>
            <a:r>
              <a:rPr lang="cs-CZ" altLang="cs-CZ" sz="2400" b="1" dirty="0"/>
              <a:t>netýkavku žláznatou</a:t>
            </a:r>
            <a:r>
              <a:rPr lang="cs-CZ" altLang="cs-CZ" sz="2400" dirty="0"/>
              <a:t> a </a:t>
            </a:r>
            <a:r>
              <a:rPr lang="cs-CZ" altLang="cs-CZ" sz="2400" b="1" dirty="0"/>
              <a:t>klejichu hedvábnou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- Po </a:t>
            </a:r>
            <a:r>
              <a:rPr lang="cs-CZ" altLang="cs-CZ" sz="2400" dirty="0"/>
              <a:t>připomínkování ZR pro </a:t>
            </a:r>
            <a:r>
              <a:rPr lang="cs-CZ" altLang="cs-CZ" sz="2400" b="1" dirty="0"/>
              <a:t>vodní mor americký, raka pruhovaného, </a:t>
            </a:r>
            <a:r>
              <a:rPr lang="cs-CZ" altLang="cs-CZ" sz="2400" b="1" dirty="0" err="1"/>
              <a:t>husici</a:t>
            </a:r>
            <a:r>
              <a:rPr lang="cs-CZ" altLang="cs-CZ" sz="2400" b="1" dirty="0"/>
              <a:t> </a:t>
            </a:r>
            <a:r>
              <a:rPr lang="cs-CZ" altLang="cs-CZ" sz="2400" b="1" dirty="0"/>
              <a:t>nilskou, mývala severního, nutrii </a:t>
            </a:r>
            <a:r>
              <a:rPr lang="cs-CZ" altLang="cs-CZ" sz="2400" b="1" dirty="0"/>
              <a:t>říční a střevličku </a:t>
            </a:r>
            <a:r>
              <a:rPr lang="cs-CZ" altLang="cs-CZ" sz="2400" b="1" dirty="0"/>
              <a:t>východní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 - Na </a:t>
            </a:r>
            <a:r>
              <a:rPr lang="cs-CZ" altLang="cs-CZ" sz="2400" dirty="0"/>
              <a:t>své ZR ještě čekají: </a:t>
            </a:r>
            <a:r>
              <a:rPr lang="cs-CZ" altLang="cs-CZ" sz="2400" b="1" dirty="0"/>
              <a:t>želva nádherná, rak signální, krab </a:t>
            </a:r>
            <a:r>
              <a:rPr lang="cs-CZ" altLang="cs-CZ" sz="2400" b="1" dirty="0"/>
              <a:t>čínský, </a:t>
            </a:r>
            <a:r>
              <a:rPr lang="cs-CZ" altLang="cs-CZ" sz="2400" b="1" dirty="0" err="1"/>
              <a:t>sumeček</a:t>
            </a:r>
            <a:r>
              <a:rPr lang="cs-CZ" altLang="cs-CZ" sz="2400" b="1" dirty="0"/>
              <a:t> </a:t>
            </a:r>
            <a:r>
              <a:rPr lang="cs-CZ" altLang="cs-CZ" sz="2400" b="1" dirty="0"/>
              <a:t>černý, psík mývalovitý, ondatra pižmová, slunečnice </a:t>
            </a:r>
            <a:r>
              <a:rPr lang="cs-CZ" altLang="cs-CZ" sz="2400" b="1" dirty="0"/>
              <a:t>pestrá</a:t>
            </a:r>
          </a:p>
          <a:p>
            <a:pPr marL="0" indent="0">
              <a:buNone/>
            </a:pPr>
            <a:r>
              <a:rPr lang="cs-CZ" altLang="cs-CZ" sz="2400" dirty="0"/>
              <a:t> - Po loňské aktualizaci US – budou se připravovat ZR na</a:t>
            </a:r>
            <a:r>
              <a:rPr lang="cs-CZ" altLang="cs-CZ" sz="2400" b="1" dirty="0"/>
              <a:t> křídlatky, norka amerického a patrně jelena siku</a:t>
            </a:r>
            <a:endParaRPr lang="cs-CZ" altLang="cs-CZ" sz="2400" b="1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183" y="3487394"/>
            <a:ext cx="2042808" cy="2897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183" y="749300"/>
            <a:ext cx="2042808" cy="27110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126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3EF13-E454-455A-AA6D-80C89179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3503"/>
            <a:ext cx="8972550" cy="873124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Opatření obecné </a:t>
            </a:r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povahy (</a:t>
            </a:r>
            <a:r>
              <a:rPr lang="cs-CZ" sz="3600" b="1" dirty="0" err="1">
                <a:solidFill>
                  <a:srgbClr val="006047"/>
                </a:solidFill>
                <a:latin typeface="Arial Black" panose="020B0A04020102020204" pitchFamily="34" charset="0"/>
              </a:rPr>
              <a:t>OpOP</a:t>
            </a:r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)</a:t>
            </a:r>
            <a:endParaRPr lang="cs-CZ" sz="3600" b="1" dirty="0">
              <a:solidFill>
                <a:srgbClr val="00604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69338-719E-43A2-9020-E3CF86E4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923926"/>
            <a:ext cx="8858250" cy="505301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400" dirty="0"/>
              <a:t>Na ZR navazují </a:t>
            </a:r>
            <a:r>
              <a:rPr lang="cs-CZ" sz="2400" dirty="0"/>
              <a:t>opatření obecné povahy pro konkrétní </a:t>
            </a:r>
            <a:r>
              <a:rPr lang="cs-CZ" sz="2400" dirty="0"/>
              <a:t>území – kraje, CHKO a NP (vydávaná KÚ, AOPK ČR </a:t>
            </a:r>
            <a:r>
              <a:rPr lang="cs-CZ" sz="2400" dirty="0"/>
              <a:t>a správami </a:t>
            </a:r>
            <a:r>
              <a:rPr lang="cs-CZ" sz="2400" dirty="0"/>
              <a:t>NP)</a:t>
            </a:r>
          </a:p>
          <a:p>
            <a:pPr>
              <a:buFontTx/>
              <a:buChar char="-"/>
            </a:pPr>
            <a:r>
              <a:rPr lang="cs-CZ" sz="2400" dirty="0" err="1"/>
              <a:t>OpOP</a:t>
            </a:r>
            <a:r>
              <a:rPr lang="cs-CZ" sz="2400" dirty="0"/>
              <a:t> v </a:t>
            </a:r>
            <a:r>
              <a:rPr lang="cs-CZ" sz="2400" dirty="0"/>
              <a:t>regionálním měřítku určí, kde, kdy a jak se bude vůči druhům </a:t>
            </a:r>
            <a:r>
              <a:rPr lang="cs-CZ" sz="2400" dirty="0"/>
              <a:t>zasahovat</a:t>
            </a:r>
          </a:p>
          <a:p>
            <a:pPr>
              <a:buFontTx/>
              <a:buChar char="-"/>
            </a:pPr>
            <a:r>
              <a:rPr lang="cs-CZ" sz="2400" dirty="0"/>
              <a:t>Mohou být vydávána na dobu určitou</a:t>
            </a:r>
          </a:p>
          <a:p>
            <a:pPr>
              <a:buFontTx/>
              <a:buChar char="-"/>
            </a:pPr>
            <a:r>
              <a:rPr lang="cs-CZ" sz="2400" dirty="0"/>
              <a:t>Není stanoven časový limit pro jejich vydání</a:t>
            </a:r>
          </a:p>
          <a:p>
            <a:pPr>
              <a:buFontTx/>
              <a:buChar char="-"/>
            </a:pPr>
            <a:r>
              <a:rPr lang="cs-CZ" sz="2400" dirty="0"/>
              <a:t>Mohou se region od regionu lišit, snaha o stejné principy 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21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>
          <a:xfrm>
            <a:off x="1767192" y="300443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 err="1">
                <a:solidFill>
                  <a:srgbClr val="006047"/>
                </a:solidFill>
                <a:latin typeface="Arial Black" panose="020B0A04020102020204" pitchFamily="34" charset="0"/>
              </a:rPr>
              <a:t>OpOP</a:t>
            </a:r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 aktuálně 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933856"/>
            <a:ext cx="9144000" cy="531454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97" y="1496422"/>
            <a:ext cx="6567690" cy="45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>
          <a:xfrm>
            <a:off x="1524000" y="11588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D</a:t>
            </a:r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ruhy z US – management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933855"/>
            <a:ext cx="9144000" cy="5272392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cs-CZ" altLang="cs-CZ" sz="2400" dirty="0"/>
              <a:t>Opatření k regulaci rozšířeného druhu i opatření k izolaci či likvidaci prvních výskytů invazních druhů – provádí v rámci běžné péče uživatel pozemku či vlastník</a:t>
            </a:r>
          </a:p>
          <a:p>
            <a:r>
              <a:rPr lang="cs-CZ" altLang="cs-CZ" sz="2400" dirty="0"/>
              <a:t>Neprovedou-li opatření, nejsou-li schopni zajistit, přesahuje-li opatření běžnou péči o pozemek – může toto opatření provést příslušný orgán ochrany přírody</a:t>
            </a:r>
          </a:p>
          <a:p>
            <a:r>
              <a:rPr lang="cs-CZ" sz="2400" dirty="0"/>
              <a:t>Ochrana podle §  7 (1) ZOPK („</a:t>
            </a:r>
            <a:r>
              <a:rPr lang="cs-CZ" sz="2400" i="1" dirty="0"/>
              <a:t>dřeviny jsou chráněny podle tohoto ustanovení před poškozováním a ničením</a:t>
            </a:r>
            <a:r>
              <a:rPr lang="cs-CZ" sz="2400" dirty="0"/>
              <a:t>“) se nevztahuje na nepůvodní druhy dřevin při provádění opatření k jejich </a:t>
            </a:r>
            <a:r>
              <a:rPr lang="cs-CZ" sz="2400" dirty="0"/>
              <a:t>regulaci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/>
              <a:t>Lze řešit dohodou s vlastníkem/uživatelem dle § 68 (2) ZOPK, na jejímž základě může dojít k vyplacení finanční podpory k realizaci regulace. 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400" dirty="0"/>
              <a:t>Neprovedení opatření není přestupkem, lze sankcionovat za (nedbalostní) šíření nepůvodního druhu dle § 87 (2) j</a:t>
            </a:r>
            <a:endParaRPr lang="pl-PL" sz="2400" dirty="0"/>
          </a:p>
          <a:p>
            <a:r>
              <a:rPr lang="cs-CZ" altLang="cs-CZ" sz="2400" dirty="0"/>
              <a:t>Po provedení opatření nutno postupovat tak, ab</a:t>
            </a:r>
            <a:r>
              <a:rPr lang="cs-CZ" altLang="cs-CZ" sz="2000" dirty="0"/>
              <a:t>y nedošlo k opětovnému rozšíření 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262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3EF13-E454-455A-AA6D-80C89179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3503"/>
            <a:ext cx="9144000" cy="873124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rgbClr val="006047"/>
                </a:solidFill>
                <a:latin typeface="Arial Black" panose="020B0A04020102020204" pitchFamily="34" charset="0"/>
              </a:rPr>
              <a:t>OpOP</a:t>
            </a:r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 </a:t>
            </a:r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pro pajasan (AOPK ČR)</a:t>
            </a:r>
            <a:endParaRPr lang="cs-CZ" sz="3600" b="1" dirty="0">
              <a:solidFill>
                <a:srgbClr val="00604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69338-719E-43A2-9020-E3CF86E4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809625"/>
            <a:ext cx="8858250" cy="5419725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Vydáno centrálně pro všechna regionální pracoviště (CHKO a maloplošná ZCHÚ národního významu)</a:t>
            </a:r>
          </a:p>
          <a:p>
            <a:pPr>
              <a:buFontTx/>
              <a:buChar char="-"/>
            </a:pPr>
            <a:r>
              <a:rPr lang="cs-CZ" sz="2400" dirty="0"/>
              <a:t>Stanoveny 3 fáze realizace:</a:t>
            </a:r>
          </a:p>
          <a:p>
            <a:pPr>
              <a:buFontTx/>
              <a:buChar char="-"/>
            </a:pPr>
            <a:r>
              <a:rPr lang="cs-CZ" sz="2400" i="1" dirty="0"/>
              <a:t>1. fáze (realizace do 3 let od vydání opatření) – odstranit plodící jedince na celém území CHKO; odstranit všechny jedince v 1. zóně CHKO a maloplošných ZCHÚ</a:t>
            </a:r>
          </a:p>
          <a:p>
            <a:pPr>
              <a:buFontTx/>
              <a:buChar char="-"/>
            </a:pPr>
            <a:r>
              <a:rPr lang="cs-CZ" sz="2400" i="1" dirty="0"/>
              <a:t>2. fáze (realizace do 5 let od vydání opatření) – odstranit všechny jedince v II. zóně CHKO a podél koridorů železnic a silnic I. a II. třídy</a:t>
            </a:r>
          </a:p>
          <a:p>
            <a:pPr>
              <a:buFontTx/>
              <a:buChar char="-"/>
            </a:pPr>
            <a:r>
              <a:rPr lang="cs-CZ" sz="2400" i="1" dirty="0"/>
              <a:t>3. </a:t>
            </a:r>
            <a:r>
              <a:rPr lang="cs-CZ" sz="2400" i="1" dirty="0"/>
              <a:t>fáze (realizace do </a:t>
            </a:r>
            <a:r>
              <a:rPr lang="cs-CZ" sz="2400" i="1" dirty="0"/>
              <a:t>10 </a:t>
            </a:r>
            <a:r>
              <a:rPr lang="cs-CZ" sz="2400" i="1" dirty="0"/>
              <a:t>let od vydání opatření) – odstranit všechny </a:t>
            </a:r>
            <a:r>
              <a:rPr lang="cs-CZ" sz="2400" i="1" dirty="0"/>
              <a:t>jedince pajasanu na zbývajících místech III. </a:t>
            </a:r>
            <a:r>
              <a:rPr lang="cs-CZ" sz="2400" i="1" dirty="0"/>
              <a:t>a</a:t>
            </a:r>
            <a:r>
              <a:rPr lang="cs-CZ" sz="2400" i="1" dirty="0"/>
              <a:t> IV. zóny CHKO</a:t>
            </a:r>
          </a:p>
          <a:p>
            <a:pPr marL="0" indent="0">
              <a:buNone/>
            </a:pPr>
            <a:r>
              <a:rPr lang="cs-CZ" sz="2400" dirty="0"/>
              <a:t>V rámci běžné péče koná vlastník/uživatel pozemku, pokud ne, strpí zásah ze strany orgánu ochrany přírody</a:t>
            </a:r>
          </a:p>
          <a:p>
            <a:pPr marL="0" indent="0">
              <a:buNone/>
            </a:pPr>
            <a:r>
              <a:rPr lang="cs-CZ" sz="2400" dirty="0"/>
              <a:t>Lze i sankcionovat (přestupkem je i nedbalostní </a:t>
            </a:r>
            <a:r>
              <a:rPr lang="cs-CZ" sz="2400" dirty="0"/>
              <a:t>šíření invazního nepůvodního </a:t>
            </a:r>
            <a:r>
              <a:rPr lang="cs-CZ" sz="2400" dirty="0"/>
              <a:t>druhu)</a:t>
            </a:r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968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3EF13-E454-455A-AA6D-80C89179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3503"/>
            <a:ext cx="9144000" cy="87312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rgbClr val="006047"/>
                </a:solidFill>
                <a:latin typeface="Arial Black" panose="020B0A04020102020204" pitchFamily="34" charset="0"/>
              </a:rPr>
              <a:t>Aplikace k zaznamenávání zásahů</a:t>
            </a:r>
            <a:endParaRPr lang="cs-CZ" sz="3600" b="1" dirty="0">
              <a:solidFill>
                <a:srgbClr val="00604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69338-719E-43A2-9020-E3CF86E44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809625"/>
            <a:ext cx="8858250" cy="5419725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549897" y="936626"/>
            <a:ext cx="10931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2"/>
              </a:rPr>
              <a:t>Aplikace</a:t>
            </a:r>
            <a:r>
              <a:rPr lang="cs-CZ" sz="2400" dirty="0"/>
              <a:t> k zaznamenávání managementů – sdílení mezi institucemi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7" y="1520651"/>
            <a:ext cx="6714887" cy="51818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351" y="1347259"/>
            <a:ext cx="5173640" cy="54729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03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82923-AD54-4470-92D2-11B930C0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2228"/>
            <a:ext cx="7886700" cy="88741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Aktuální právní úprava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81364D-3EDF-4027-B7F4-29936BE98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09638"/>
            <a:ext cx="9144000" cy="5262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- Od </a:t>
            </a:r>
            <a:r>
              <a:rPr lang="cs-CZ" sz="2400" dirty="0"/>
              <a:t>1.1. 2022 </a:t>
            </a:r>
            <a:r>
              <a:rPr lang="cs-CZ" sz="2400" dirty="0"/>
              <a:t>zákon </a:t>
            </a:r>
            <a:r>
              <a:rPr lang="cs-CZ" sz="2400" dirty="0"/>
              <a:t>č</a:t>
            </a:r>
            <a:r>
              <a:rPr lang="cs-CZ" sz="2400" b="1" dirty="0"/>
              <a:t>. 364/2021 Sb</a:t>
            </a:r>
            <a:r>
              <a:rPr lang="cs-CZ" sz="2400" dirty="0"/>
              <a:t>., kterým se mění některé </a:t>
            </a:r>
            <a:r>
              <a:rPr lang="cs-CZ" sz="2400" dirty="0"/>
              <a:t>zákony (především zák. č. 114/1992 Sb. o ochraně přírody a krajiny - ZOPK) </a:t>
            </a:r>
            <a:r>
              <a:rPr lang="cs-CZ" sz="2400" dirty="0"/>
              <a:t>v souvislosti s implementací předpisů </a:t>
            </a:r>
            <a:r>
              <a:rPr lang="cs-CZ" sz="2400" dirty="0"/>
              <a:t>EU:</a:t>
            </a:r>
          </a:p>
          <a:p>
            <a:pPr marL="0" indent="0">
              <a:buNone/>
            </a:pPr>
            <a:r>
              <a:rPr lang="cs-CZ" sz="2400" dirty="0"/>
              <a:t>       → nařízení </a:t>
            </a:r>
            <a:r>
              <a:rPr lang="cs-CZ" sz="2400" dirty="0"/>
              <a:t>č.  1143/2014 o prevenci a regulaci zavlékání či </a:t>
            </a:r>
            <a:r>
              <a:rPr lang="cs-CZ" sz="2400" dirty="0"/>
              <a:t> 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/>
              <a:t>                        vysazování a </a:t>
            </a:r>
            <a:r>
              <a:rPr lang="cs-CZ" sz="2400" dirty="0"/>
              <a:t>šíření invazních nepůvodních druhů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</a:t>
            </a:r>
            <a:r>
              <a:rPr lang="cs-CZ" sz="2400" dirty="0"/>
              <a:t>→</a:t>
            </a:r>
            <a:r>
              <a:rPr lang="cs-CZ" sz="2400" dirty="0"/>
              <a:t> nařízení </a:t>
            </a:r>
            <a:r>
              <a:rPr lang="cs-CZ" sz="2400" dirty="0"/>
              <a:t>č. 708/2007 o používání cizích a místně se 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/>
              <a:t>                        nevyskytujících </a:t>
            </a:r>
            <a:r>
              <a:rPr lang="cs-CZ" sz="2400" dirty="0"/>
              <a:t>druhů v </a:t>
            </a:r>
            <a:r>
              <a:rPr lang="cs-CZ" sz="2400" dirty="0"/>
              <a:t>akvakultuře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- Stanovení kompetencí a sankcí, </a:t>
            </a:r>
            <a:r>
              <a:rPr lang="cs-CZ" sz="2400" dirty="0"/>
              <a:t>upřesnění procesních </a:t>
            </a:r>
            <a:r>
              <a:rPr lang="cs-CZ" sz="2400" dirty="0"/>
              <a:t>postupů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- Povinnost </a:t>
            </a:r>
            <a:r>
              <a:rPr lang="cs-CZ" sz="2400" dirty="0"/>
              <a:t>monitoringu a </a:t>
            </a:r>
            <a:r>
              <a:rPr lang="cs-CZ" sz="2400" dirty="0"/>
              <a:t>opatření </a:t>
            </a:r>
            <a:r>
              <a:rPr lang="cs-CZ" sz="2400" dirty="0"/>
              <a:t>- odstranění včasně zjištěného invazního </a:t>
            </a:r>
            <a:r>
              <a:rPr lang="cs-CZ" sz="2400" dirty="0"/>
              <a:t>druhu </a:t>
            </a:r>
            <a:r>
              <a:rPr lang="cs-CZ" sz="2400" dirty="0"/>
              <a:t>a regulace </a:t>
            </a:r>
            <a:r>
              <a:rPr lang="cs-CZ" sz="2400" dirty="0"/>
              <a:t>rozšířeného druhu z </a:t>
            </a:r>
            <a:r>
              <a:rPr lang="cs-CZ" sz="2400" dirty="0"/>
              <a:t>unijního seznamu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5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Nadpis 1"/>
          <p:cNvSpPr>
            <a:spLocks noGrp="1"/>
          </p:cNvSpPr>
          <p:nvPr>
            <p:ph type="title"/>
          </p:nvPr>
        </p:nvSpPr>
        <p:spPr bwMode="auto">
          <a:xfrm>
            <a:off x="1524000" y="115888"/>
            <a:ext cx="91440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D</a:t>
            </a:r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ruhy z US – první nálezy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933856"/>
            <a:ext cx="9144000" cy="531454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2000" dirty="0"/>
              <a:t>U</a:t>
            </a:r>
            <a:r>
              <a:rPr lang="cs-CZ" altLang="cs-CZ" sz="2000" dirty="0"/>
              <a:t> včasného zjištění výskytu - zajištění provedení opatření k odstranění nebo izolaci invazního nepůvodního druhu - na základě rozhodnutí MŽP </a:t>
            </a:r>
          </a:p>
          <a:p>
            <a:r>
              <a:rPr lang="cs-CZ" altLang="cs-CZ" sz="2000" dirty="0"/>
              <a:t>Nález (kdokoliv) – nahlášení (AOPK, úřad) – ověření (AOPK) – vydání rozhodnutí (MŽP) - akce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2150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2" y="4183655"/>
            <a:ext cx="24145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2473145"/>
            <a:ext cx="2376488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0992" b="20609"/>
          <a:stretch>
            <a:fillRect/>
          </a:stretch>
        </p:blipFill>
        <p:spPr bwMode="auto">
          <a:xfrm>
            <a:off x="4684823" y="4359360"/>
            <a:ext cx="2822355" cy="14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51102" y="5806120"/>
            <a:ext cx="2782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r</a:t>
            </a:r>
            <a:r>
              <a:rPr lang="cs-CZ" altLang="cs-CZ" dirty="0"/>
              <a:t>ak mramorovaný- více míst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4821" y="3008687"/>
            <a:ext cx="3356487" cy="2238378"/>
          </a:xfrm>
          <a:prstGeom prst="rect">
            <a:avLst/>
          </a:prstGeom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7" y="2449631"/>
            <a:ext cx="2238377" cy="16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151579" y="5777346"/>
            <a:ext cx="223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</a:t>
            </a:r>
            <a:r>
              <a:rPr lang="cs-CZ" altLang="cs-CZ" dirty="0"/>
              <a:t>tolístek vodní - Velim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4475275" y="5765088"/>
            <a:ext cx="3282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h</a:t>
            </a:r>
            <a:r>
              <a:rPr lang="cs-CZ" altLang="cs-CZ" dirty="0" err="1"/>
              <a:t>lavačkovec</a:t>
            </a:r>
            <a:r>
              <a:rPr lang="cs-CZ" altLang="cs-CZ" dirty="0"/>
              <a:t> </a:t>
            </a:r>
            <a:r>
              <a:rPr lang="cs-CZ" altLang="cs-CZ" dirty="0" err="1"/>
              <a:t>Glenův</a:t>
            </a:r>
            <a:r>
              <a:rPr lang="cs-CZ" altLang="cs-CZ" dirty="0"/>
              <a:t> - Rokycansko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4750069" y="3943265"/>
            <a:ext cx="307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  <a:r>
              <a:rPr lang="cs-CZ" dirty="0"/>
              <a:t>ršeň asijská – Plzeň, Ostravsko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57" y="2305601"/>
            <a:ext cx="1891684" cy="16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71" y="258574"/>
            <a:ext cx="1638840" cy="9218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/>
        </p:nvSpPr>
        <p:spPr>
          <a:xfrm>
            <a:off x="2511490" y="2763255"/>
            <a:ext cx="725965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32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DÍKY ZA </a:t>
            </a:r>
            <a:r>
              <a:rPr lang="cs-CZ" sz="32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POZORNOST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03580" y="3613666"/>
            <a:ext cx="273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tomas.gorner@aopk.gov.cz</a:t>
            </a:r>
          </a:p>
        </p:txBody>
      </p:sp>
      <p:sp>
        <p:nvSpPr>
          <p:cNvPr id="7" name="Obdélník 6"/>
          <p:cNvSpPr/>
          <p:nvPr/>
        </p:nvSpPr>
        <p:spPr>
          <a:xfrm>
            <a:off x="4722875" y="4013762"/>
            <a:ext cx="25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invaznidruhy.aopk.gov.cz</a:t>
            </a:r>
          </a:p>
        </p:txBody>
      </p:sp>
    </p:spTree>
    <p:extLst>
      <p:ext uri="{BB962C8B-B14F-4D97-AF65-F5344CB8AC3E}">
        <p14:creationId xmlns:p14="http://schemas.microsoft.com/office/powerpoint/2010/main" val="2695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9186" y="259242"/>
            <a:ext cx="7886700" cy="67550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Nepůvodní druhy v ZOPK</a:t>
            </a:r>
            <a:endParaRPr lang="cs-CZ" sz="3600" b="1" dirty="0">
              <a:solidFill>
                <a:srgbClr val="006047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0" y="1224402"/>
            <a:ext cx="8912164" cy="4351338"/>
          </a:xfrm>
        </p:spPr>
        <p:txBody>
          <a:bodyPr/>
          <a:lstStyle/>
          <a:p>
            <a:r>
              <a:rPr lang="cs-CZ" dirty="0" smtClean="0"/>
              <a:t>3 základní „skupiny“ nepůvodních druhů: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669989" y="2049474"/>
            <a:ext cx="4088618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Nepůvodní druhy obecně</a:t>
            </a: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§ 5 (4) – rozšiřování jen s povolením</a:t>
            </a: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orgánu ochrany přírody (ORP)</a:t>
            </a: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§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 – možnost vydání opatření k regulaci pro daný druh (ORP)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135906" y="1803719"/>
            <a:ext cx="417896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2.„Akvakulturní“ druhy </a:t>
            </a:r>
          </a:p>
          <a:p>
            <a:r>
              <a:rPr lang="cs-CZ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vychází z nařízení EU č. 708/2007</a:t>
            </a:r>
            <a:endParaRPr lang="cs-CZ" i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§§ 13a </a:t>
            </a:r>
            <a:r>
              <a:rPr lang="cs-CZ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13c, povolení řeší AOPK ČR</a:t>
            </a:r>
          </a:p>
          <a:p>
            <a:r>
              <a:rPr lang="cs-CZ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výjimky na běžně chované druhy</a:t>
            </a:r>
            <a:endParaRPr lang="cs-CZ" i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714298" y="3658298"/>
            <a:ext cx="4632386" cy="1754326"/>
          </a:xfrm>
          <a:prstGeom prst="rect">
            <a:avLst/>
          </a:prstGeom>
          <a:solidFill>
            <a:srgbClr val="FB8596"/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Invazní druhy z unijního seznamu</a:t>
            </a: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vychází z nařízení EU č.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1143/2014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§§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13d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13i, kompetence KÚ</a:t>
            </a:r>
          </a:p>
          <a:p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rozšířené druhy – zásady regulace (MŽP), opatření obecné povahy (KÚ, AOPK ČR, správy NP)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Nadpis 1"/>
          <p:cNvSpPr>
            <a:spLocks noGrp="1"/>
          </p:cNvSpPr>
          <p:nvPr>
            <p:ph type="title"/>
          </p:nvPr>
        </p:nvSpPr>
        <p:spPr bwMode="auto">
          <a:xfrm>
            <a:off x="1774825" y="188913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1. Nepůvodní druhy obecně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48412" y="836613"/>
            <a:ext cx="10869106" cy="518291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200" dirty="0"/>
              <a:t>§ 5 (4) ZOPK: „</a:t>
            </a:r>
            <a:r>
              <a:rPr lang="cs-CZ" sz="2200" i="1" dirty="0"/>
              <a:t>Záměrné rozšíření nepůvodního druhu do krajiny je možné  jen s povolením orgánu ochrany přírody</a:t>
            </a:r>
            <a:r>
              <a:rPr lang="cs-CZ" sz="2200" dirty="0"/>
              <a:t>“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200" dirty="0"/>
              <a:t>Neplatí pro nepůvodní rostliny, pokud se hospodaří ve schváleném LHP či LHO, pokud jsou vysazovány v zastavěném území </a:t>
            </a:r>
            <a:r>
              <a:rPr lang="cs-CZ" sz="2200" dirty="0" smtClean="0"/>
              <a:t>obce a pro </a:t>
            </a:r>
            <a:r>
              <a:rPr lang="cs-CZ" sz="2200" dirty="0"/>
              <a:t>nepůvodní druhy ryb dané nařízením vlády č. 145/2022 Sb</a:t>
            </a:r>
            <a:r>
              <a:rPr lang="cs-CZ" sz="2200" dirty="0" smtClean="0"/>
              <a:t>.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200" dirty="0"/>
              <a:t>Na území </a:t>
            </a:r>
            <a:r>
              <a:rPr lang="cs-CZ" sz="2200" dirty="0" smtClean="0"/>
              <a:t>NP(§ </a:t>
            </a:r>
            <a:r>
              <a:rPr lang="cs-CZ" sz="2200" dirty="0"/>
              <a:t>16 odst. 1 písm. f) ZOPK), </a:t>
            </a:r>
            <a:r>
              <a:rPr lang="cs-CZ" sz="2200" dirty="0" smtClean="0"/>
              <a:t>CHKO (§ </a:t>
            </a:r>
            <a:r>
              <a:rPr lang="cs-CZ" sz="2200" dirty="0"/>
              <a:t>26 odst. 1 písm. d) ZOPK), </a:t>
            </a:r>
            <a:r>
              <a:rPr lang="cs-CZ" sz="2200" dirty="0" smtClean="0"/>
              <a:t>NPR (§ </a:t>
            </a:r>
            <a:r>
              <a:rPr lang="cs-CZ" sz="2200" dirty="0"/>
              <a:t>29 písm. e) ZOPK), </a:t>
            </a:r>
            <a:r>
              <a:rPr lang="cs-CZ" sz="2200" dirty="0" smtClean="0"/>
              <a:t>PR (§ </a:t>
            </a:r>
            <a:r>
              <a:rPr lang="cs-CZ" sz="2200" dirty="0"/>
              <a:t>34 odst. 1 písm. d) ZOPK) platí </a:t>
            </a:r>
            <a:r>
              <a:rPr lang="cs-CZ" sz="2200" b="1" dirty="0" smtClean="0"/>
              <a:t>zákaz </a:t>
            </a:r>
            <a:r>
              <a:rPr lang="cs-CZ" sz="2200" b="1" dirty="0"/>
              <a:t>záměrného rozšiřování nepůvodních </a:t>
            </a:r>
            <a:r>
              <a:rPr lang="cs-CZ" sz="2200" b="1" dirty="0" smtClean="0"/>
              <a:t>druhů - l</a:t>
            </a:r>
            <a:r>
              <a:rPr lang="cs-CZ" sz="2200" dirty="0" smtClean="0"/>
              <a:t>ze </a:t>
            </a:r>
            <a:r>
              <a:rPr lang="cs-CZ" sz="2200" dirty="0"/>
              <a:t>povolit výjimku dle § 43 ZOPK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200" dirty="0" smtClean="0"/>
          </a:p>
          <a:p>
            <a:pPr marL="360363" indent="-360363">
              <a:spcBef>
                <a:spcPct val="50000"/>
              </a:spcBef>
              <a:defRPr/>
            </a:pPr>
            <a:endParaRPr lang="cs-CZ" sz="2200" dirty="0"/>
          </a:p>
          <a:p>
            <a:pPr marL="0" indent="0">
              <a:spcBef>
                <a:spcPct val="50000"/>
              </a:spcBef>
              <a:buNone/>
              <a:defRPr/>
            </a:pPr>
            <a:endParaRPr lang="cs-CZ" sz="2200" dirty="0"/>
          </a:p>
          <a:p>
            <a:pPr marL="360363" indent="-360363">
              <a:spcBef>
                <a:spcPct val="50000"/>
              </a:spcBef>
              <a:buNone/>
              <a:defRPr/>
            </a:pPr>
            <a:r>
              <a:rPr lang="cs-CZ" sz="2000" dirty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>
              <a:defRPr/>
            </a:pPr>
            <a:endParaRPr lang="cs-CZ" altLang="cs-CZ" dirty="0"/>
          </a:p>
        </p:txBody>
      </p:sp>
      <p:sp>
        <p:nvSpPr>
          <p:cNvPr id="8" name="Obdélník 7"/>
          <p:cNvSpPr/>
          <p:nvPr/>
        </p:nvSpPr>
        <p:spPr>
          <a:xfrm>
            <a:off x="1617002" y="6248447"/>
            <a:ext cx="8826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Nařízení vlády </a:t>
            </a:r>
            <a:r>
              <a:rPr lang="cs-CZ" sz="1400" dirty="0">
                <a:solidFill>
                  <a:schemeClr val="bg1"/>
                </a:solidFill>
              </a:rPr>
              <a:t>č. 145/2022 Sb. o </a:t>
            </a:r>
            <a:r>
              <a:rPr lang="cs-CZ" sz="1400" dirty="0">
                <a:solidFill>
                  <a:schemeClr val="bg1"/>
                </a:solidFill>
              </a:rPr>
              <a:t>stanovení vybraných nepůvodních druhů ryb, k jejichž vysazování v rybářském revíru se nevyžaduje povolení k záměrnému rozšíření nepůvodního druhu do krajiny podle zákona o ochraně přírody a krajiny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745264"/>
            <a:ext cx="3914775" cy="29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941692"/>
            <a:ext cx="9144000" cy="5284011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3100" dirty="0"/>
              <a:t>§ 5 </a:t>
            </a:r>
            <a:r>
              <a:rPr lang="cs-CZ" sz="3100" dirty="0"/>
              <a:t>(6) </a:t>
            </a:r>
            <a:r>
              <a:rPr lang="cs-CZ" sz="3100" dirty="0"/>
              <a:t>ZOPK: </a:t>
            </a:r>
            <a:r>
              <a:rPr lang="cs-CZ" sz="3100" dirty="0"/>
              <a:t>orgán ochrany přírody může stanovit </a:t>
            </a:r>
            <a:r>
              <a:rPr lang="cs-CZ" sz="3100" b="1" dirty="0"/>
              <a:t>opatření k regulaci nepůvodního druhu</a:t>
            </a:r>
            <a:r>
              <a:rPr lang="cs-CZ" sz="3100" dirty="0"/>
              <a:t>, </a:t>
            </a:r>
            <a:r>
              <a:rPr lang="pl-PL" sz="3100" dirty="0"/>
              <a:t>je-li to s ohledem na místní dopady na přírodu </a:t>
            </a:r>
            <a:r>
              <a:rPr lang="pl-PL" sz="3100" dirty="0"/>
              <a:t>nezbytné (rozhodnutí, opatření obecné povahy). 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3100" dirty="0"/>
              <a:t>V opatření  se stanoví podmínky jeho provádění</a:t>
            </a:r>
            <a:endParaRPr lang="pl-PL" sz="3100" dirty="0"/>
          </a:p>
          <a:p>
            <a:pPr marL="360363" indent="-360363">
              <a:spcBef>
                <a:spcPct val="50000"/>
              </a:spcBef>
              <a:defRPr/>
            </a:pPr>
            <a:r>
              <a:rPr lang="pl-PL" sz="3100" dirty="0"/>
              <a:t>Opatření provádí v rámci běžné péče nájemce/uživatel pozemku či vlastník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pl-PL" sz="3100" dirty="0"/>
              <a:t>Neprovedou-li, nejsou-li schopni zajistit, nelze-li to na nich spravedlivě požadovat, či vyžaduje-li provedení opatření takové činnosti, které přesahují rámec běžné péče o pozemek, může provedení opatření zajistit OOP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3100" dirty="0"/>
              <a:t>Lze řešit dohodou s vlastníkem/uživatelem dle § </a:t>
            </a:r>
            <a:r>
              <a:rPr lang="cs-CZ" sz="3100" dirty="0"/>
              <a:t>68 </a:t>
            </a:r>
            <a:r>
              <a:rPr lang="cs-CZ" sz="3100" dirty="0"/>
              <a:t>(2) ZOPK, </a:t>
            </a:r>
            <a:r>
              <a:rPr lang="cs-CZ" sz="3100" dirty="0"/>
              <a:t>na jejímž základě může dojít k vyplacení finanční podpory k realizaci regulace. </a:t>
            </a:r>
            <a:endParaRPr lang="cs-CZ" sz="3100" dirty="0"/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3100" dirty="0"/>
              <a:t>Neprovedení opatření není přestupkem, lze sankcionovat za (nedbalostní) šíření nepůvodního druhu </a:t>
            </a:r>
            <a:r>
              <a:rPr lang="cs-CZ" sz="3100" dirty="0"/>
              <a:t>dle </a:t>
            </a:r>
            <a:r>
              <a:rPr lang="cs-CZ" sz="3100" dirty="0"/>
              <a:t>§ 87 (2) j</a:t>
            </a:r>
            <a:endParaRPr lang="cs-CZ" sz="2600" dirty="0"/>
          </a:p>
          <a:p>
            <a:pPr marL="360363" indent="-360363">
              <a:spcBef>
                <a:spcPct val="50000"/>
              </a:spcBef>
              <a:buNone/>
              <a:defRPr/>
            </a:pPr>
            <a:r>
              <a:rPr lang="cs-CZ" sz="2600" dirty="0"/>
              <a:t>      </a:t>
            </a:r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1524000" y="195715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1. Nepůvodní druhy obecně</a:t>
            </a:r>
          </a:p>
        </p:txBody>
      </p:sp>
    </p:spTree>
    <p:extLst>
      <p:ext uri="{BB962C8B-B14F-4D97-AF65-F5344CB8AC3E}">
        <p14:creationId xmlns:p14="http://schemas.microsoft.com/office/powerpoint/2010/main" val="18279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1019176"/>
            <a:ext cx="9144000" cy="520426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400" dirty="0"/>
              <a:t>Ochrana </a:t>
            </a:r>
            <a:r>
              <a:rPr lang="cs-CZ" sz="2400" dirty="0"/>
              <a:t>podle §  7 (1) ZOPK </a:t>
            </a:r>
            <a:r>
              <a:rPr lang="cs-CZ" sz="2400" dirty="0"/>
              <a:t>(„</a:t>
            </a:r>
            <a:r>
              <a:rPr lang="cs-CZ" sz="2400" i="1" dirty="0"/>
              <a:t>dřeviny </a:t>
            </a:r>
            <a:r>
              <a:rPr lang="cs-CZ" sz="2400" i="1" dirty="0"/>
              <a:t>jsou chráněny podle tohoto ustanovení před poškozováním a </a:t>
            </a:r>
            <a:r>
              <a:rPr lang="cs-CZ" sz="2400" i="1" dirty="0"/>
              <a:t>ničením</a:t>
            </a:r>
            <a:r>
              <a:rPr lang="cs-CZ" sz="2400" dirty="0"/>
              <a:t>“) </a:t>
            </a:r>
            <a:r>
              <a:rPr lang="cs-CZ" sz="2400" dirty="0"/>
              <a:t>se nevztahuje na nepůvodní druhy dřevin </a:t>
            </a:r>
            <a:r>
              <a:rPr lang="cs-CZ" sz="2400" b="1" dirty="0"/>
              <a:t>při provádění opatření k jejich regulaci</a:t>
            </a:r>
            <a:endParaRPr lang="pl-PL" sz="2400" b="1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400" dirty="0"/>
          </a:p>
          <a:p>
            <a:pPr marL="360363" indent="-360363">
              <a:spcBef>
                <a:spcPct val="50000"/>
              </a:spcBef>
              <a:buNone/>
              <a:defRPr/>
            </a:pPr>
            <a:r>
              <a:rPr lang="cs-CZ" sz="2000" dirty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13" y="2697956"/>
            <a:ext cx="2289312" cy="21193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804" y="2561650"/>
            <a:ext cx="3173334" cy="2119314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1606874" y="231270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1. Nepůvodní druhy obecně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39" y="4052312"/>
            <a:ext cx="2778953" cy="20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0" y="1019176"/>
            <a:ext cx="9144000" cy="520426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60363" indent="-360363">
              <a:spcBef>
                <a:spcPct val="50000"/>
              </a:spcBef>
              <a:defRPr/>
            </a:pPr>
            <a:r>
              <a:rPr lang="cs-CZ" sz="2200" dirty="0"/>
              <a:t>Příslušný orgán ochrany přírody: obce s rozšířenou působností (na území PP a PR krajské úřady, na území CHKO, NPP a NPR pak AOPK ČR, na území NP správy NP a ve voj. újezdech újezdní úřady)</a:t>
            </a:r>
          </a:p>
          <a:p>
            <a:pPr marL="360363" indent="-360363">
              <a:spcBef>
                <a:spcPct val="50000"/>
              </a:spcBef>
              <a:defRPr/>
            </a:pPr>
            <a:r>
              <a:rPr lang="cs-CZ" sz="2200" dirty="0"/>
              <a:t>Aktuálně se objevují první případy vydaných opatření k regulaci (NP Šumava – lupina mnoholistá, AOPK ČR – trnovník akát v NPP Mladá)</a:t>
            </a:r>
            <a:endParaRPr lang="pl-PL" sz="2200" dirty="0"/>
          </a:p>
          <a:p>
            <a:pPr marL="360363" indent="-360363">
              <a:spcBef>
                <a:spcPct val="50000"/>
              </a:spcBef>
              <a:defRPr/>
            </a:pPr>
            <a:endParaRPr lang="cs-CZ" sz="2200" dirty="0"/>
          </a:p>
          <a:p>
            <a:pPr marL="360363" indent="-360363">
              <a:spcBef>
                <a:spcPct val="50000"/>
              </a:spcBef>
              <a:buNone/>
              <a:defRPr/>
            </a:pPr>
            <a:r>
              <a:rPr lang="cs-CZ" sz="2000" dirty="0"/>
              <a:t>      </a:t>
            </a:r>
          </a:p>
          <a:p>
            <a:pPr marL="360363" indent="-360363">
              <a:spcBef>
                <a:spcPct val="50000"/>
              </a:spcBef>
              <a:defRPr/>
            </a:pPr>
            <a:endParaRPr lang="cs-CZ" sz="2000" dirty="0"/>
          </a:p>
          <a:p>
            <a:pPr>
              <a:defRPr/>
            </a:pPr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1524000" y="199475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1. Nepůvodní druhy obecně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90" y="3250567"/>
            <a:ext cx="3666510" cy="26704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5029" r="11790"/>
          <a:stretch/>
        </p:blipFill>
        <p:spPr>
          <a:xfrm>
            <a:off x="6223001" y="3250567"/>
            <a:ext cx="3948993" cy="26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416050" y="875490"/>
            <a:ext cx="9144000" cy="5361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= cizí a místně se nevyskytující druhy v akvakultuře</a:t>
            </a:r>
          </a:p>
          <a:p>
            <a:pPr eaLnBrk="1" hangingPunct="1">
              <a:defRPr/>
            </a:pPr>
            <a:r>
              <a:rPr lang="cs-CZ" altLang="cs-CZ" sz="2400" dirty="0"/>
              <a:t>Na unijní úrovni řešeno nařízením č. 708/2007</a:t>
            </a:r>
          </a:p>
          <a:p>
            <a:pPr eaLnBrk="1" hangingPunct="1">
              <a:defRPr/>
            </a:pPr>
            <a:r>
              <a:rPr lang="cs-CZ" sz="2400" dirty="0"/>
              <a:t>Týká se otevřených akvakultur (dtto rybníky) </a:t>
            </a:r>
          </a:p>
          <a:p>
            <a:pPr eaLnBrk="1" hangingPunct="1">
              <a:defRPr/>
            </a:pPr>
            <a:r>
              <a:rPr lang="cs-CZ" sz="2400" dirty="0"/>
              <a:t>Nevztahuje se na chov okrasných vodních živočichů a rostlin v obchodech se zvířaty, v zájmovém chovu, zahradních centrech či izolovaných zahradních jezírcích a na vybrané výjimky</a:t>
            </a:r>
          </a:p>
          <a:p>
            <a:pPr>
              <a:defRPr/>
            </a:pPr>
            <a:r>
              <a:rPr lang="cs-CZ" altLang="cs-CZ" sz="2400" dirty="0"/>
              <a:t>Vysazování cizích a přemisťování místně se nevyskytujících druhů (označováno jako „přesuny“) v akvakultuře je možné jen s povolením orgánu ochrany přírody (AOPK ČR – ústředí)</a:t>
            </a:r>
          </a:p>
          <a:p>
            <a:pPr>
              <a:defRPr/>
            </a:pPr>
            <a:r>
              <a:rPr lang="cs-CZ" sz="2400" dirty="0"/>
              <a:t>Zatím neřešen žádný případ</a:t>
            </a:r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endParaRPr lang="cs-CZ" altLang="cs-CZ" sz="2200" i="1" dirty="0"/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  <p:sp>
        <p:nvSpPr>
          <p:cNvPr id="12291" name="Obdélník 5"/>
          <p:cNvSpPr>
            <a:spLocks noChangeArrowheads="1"/>
          </p:cNvSpPr>
          <p:nvPr/>
        </p:nvSpPr>
        <p:spPr bwMode="auto">
          <a:xfrm>
            <a:off x="1524000" y="130108"/>
            <a:ext cx="6070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2. </a:t>
            </a:r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„Akvakulturní </a:t>
            </a:r>
            <a:r>
              <a:rPr lang="cs-CZ" altLang="cs-CZ" sz="3600" b="1" dirty="0">
                <a:solidFill>
                  <a:srgbClr val="006047"/>
                </a:solidFill>
                <a:latin typeface="Arial Black" panose="020B0A04020102020204" pitchFamily="34" charset="0"/>
              </a:rPr>
              <a:t>druhy“</a:t>
            </a:r>
          </a:p>
        </p:txBody>
      </p:sp>
    </p:spTree>
    <p:extLst>
      <p:ext uri="{BB962C8B-B14F-4D97-AF65-F5344CB8AC3E}">
        <p14:creationId xmlns:p14="http://schemas.microsoft.com/office/powerpoint/2010/main" val="1300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Nadpis 1"/>
          <p:cNvSpPr>
            <a:spLocks noGrp="1"/>
          </p:cNvSpPr>
          <p:nvPr>
            <p:ph type="title"/>
          </p:nvPr>
        </p:nvSpPr>
        <p:spPr bwMode="auto">
          <a:xfrm>
            <a:off x="1524001" y="142876"/>
            <a:ext cx="9143999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sz="4000" b="1" dirty="0">
                <a:solidFill>
                  <a:srgbClr val="006047"/>
                </a:solidFill>
                <a:latin typeface="Arial Black" panose="020B0A04020102020204" pitchFamily="34" charset="0"/>
              </a:rPr>
              <a:t>3. druhy z unijního seznamu (US)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92094" y="964154"/>
            <a:ext cx="9075906" cy="5400675"/>
          </a:xfrm>
        </p:spPr>
        <p:txBody>
          <a:bodyPr>
            <a:normAutofit/>
          </a:bodyPr>
          <a:lstStyle/>
          <a:p>
            <a:r>
              <a:rPr lang="cs-CZ" sz="2400" dirty="0"/>
              <a:t>Druhy nelze záměrně:</a:t>
            </a:r>
          </a:p>
          <a:p>
            <a:pPr marL="0" indent="0">
              <a:buNone/>
            </a:pPr>
            <a:r>
              <a:rPr lang="cs-CZ" sz="2400" dirty="0"/>
              <a:t>   - přivážet na území </a:t>
            </a:r>
            <a:r>
              <a:rPr lang="cs-CZ" sz="2400" dirty="0"/>
              <a:t>EU, </a:t>
            </a:r>
            <a:r>
              <a:rPr lang="cs-CZ" sz="2400" dirty="0"/>
              <a:t>přepravovat </a:t>
            </a:r>
            <a:r>
              <a:rPr lang="cs-CZ" sz="2400" dirty="0"/>
              <a:t>v rámci EU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- chovat, držet (vyjma registrovaných)</a:t>
            </a:r>
          </a:p>
          <a:p>
            <a:pPr marL="0" indent="0">
              <a:buNone/>
            </a:pPr>
            <a:r>
              <a:rPr lang="cs-CZ" sz="2400" dirty="0"/>
              <a:t>   - uvádět na trh, využívat či vyměňovat</a:t>
            </a:r>
          </a:p>
          <a:p>
            <a:pPr marL="0" indent="0">
              <a:buNone/>
            </a:pPr>
            <a:r>
              <a:rPr lang="cs-CZ" sz="2400" dirty="0"/>
              <a:t>   - nechat rozmnožovat, pěstovat nebo kultivovat</a:t>
            </a:r>
          </a:p>
          <a:p>
            <a:pPr marL="0" indent="0">
              <a:buNone/>
            </a:pPr>
            <a:r>
              <a:rPr lang="cs-CZ" sz="2400" dirty="0"/>
              <a:t>   - uvolňovat do životního prostředí (ŽP)</a:t>
            </a:r>
          </a:p>
          <a:p>
            <a:endParaRPr lang="cs-CZ" sz="2400" dirty="0"/>
          </a:p>
          <a:p>
            <a:r>
              <a:rPr lang="cs-CZ" sz="2400" dirty="0"/>
              <a:t>Výjimky – z důvodu výzkumu , ochrany ex-</a:t>
            </a:r>
            <a:r>
              <a:rPr lang="cs-CZ" sz="2400" dirty="0" err="1"/>
              <a:t>situ</a:t>
            </a:r>
            <a:r>
              <a:rPr lang="cs-CZ" sz="2400" dirty="0"/>
              <a:t>, ….</a:t>
            </a:r>
          </a:p>
          <a:p>
            <a:pPr marL="0" indent="0">
              <a:buNone/>
            </a:pPr>
            <a:r>
              <a:rPr lang="cs-CZ" sz="2400" dirty="0"/>
              <a:t>                   - žádosti zasílat na MŽP (zatím 25 výjimek)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1592095" y="6211670"/>
            <a:ext cx="8929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https://mzp.gov.cz/cz/agenda/priroda-a-krajina/nepuvodni-a-invazni-druhy/vydana-povoleni-k-vyuzivani-invaznich</a:t>
            </a:r>
          </a:p>
        </p:txBody>
      </p:sp>
    </p:spTree>
    <p:extLst>
      <p:ext uri="{BB962C8B-B14F-4D97-AF65-F5344CB8AC3E}">
        <p14:creationId xmlns:p14="http://schemas.microsoft.com/office/powerpoint/2010/main" val="8518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9" ma:contentTypeDescription="Vytvoří nový dokument" ma:contentTypeScope="" ma:versionID="c5f54263c88ba2d3931ea719de8eb4bc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58e5872362a5df8ac537a928486299c4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a5fd819-8e46-4791-bf7f-6e8470d5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Sloupec zachycení celé taxonomie" ma:hidden="true" ma:list="{9b8e201d-11e7-4659-bdf5-54413bfb691e}" ma:internalName="TaxCatchAll" ma:showField="CatchAllData" ma:web="28157356-507e-468c-95e5-14d7b67a9d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add95d-39ba-4e9e-ad16-6bcdeabd52aa">
      <Terms xmlns="http://schemas.microsoft.com/office/infopath/2007/PartnerControls"/>
    </lcf76f155ced4ddcb4097134ff3c332f>
    <TaxCatchAll xmlns="28157356-507e-468c-95e5-14d7b67a9df3" xsi:nil="true"/>
  </documentManagement>
</p:properties>
</file>

<file path=customXml/itemProps1.xml><?xml version="1.0" encoding="utf-8"?>
<ds:datastoreItem xmlns:ds="http://schemas.openxmlformats.org/officeDocument/2006/customXml" ds:itemID="{09BC9EEF-7040-4D04-97B3-40C8128A16D4}"/>
</file>

<file path=customXml/itemProps2.xml><?xml version="1.0" encoding="utf-8"?>
<ds:datastoreItem xmlns:ds="http://schemas.openxmlformats.org/officeDocument/2006/customXml" ds:itemID="{9CD22269-7F3E-4515-8914-3E1E45B6D704}"/>
</file>

<file path=customXml/itemProps3.xml><?xml version="1.0" encoding="utf-8"?>
<ds:datastoreItem xmlns:ds="http://schemas.openxmlformats.org/officeDocument/2006/customXml" ds:itemID="{6118D7D7-4F38-4040-81BE-F3F3D8B7249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4567</TotalTime>
  <Words>1520</Words>
  <Application>Microsoft Office PowerPoint</Application>
  <PresentationFormat>Širokoúhlá obrazovka</PresentationFormat>
  <Paragraphs>145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Aktuální právní úprava</vt:lpstr>
      <vt:lpstr>Nepůvodní druhy v ZOPK</vt:lpstr>
      <vt:lpstr>1. Nepůvodní druhy obecně</vt:lpstr>
      <vt:lpstr>Prezentace aplikace PowerPoint</vt:lpstr>
      <vt:lpstr>Prezentace aplikace PowerPoint</vt:lpstr>
      <vt:lpstr>Prezentace aplikace PowerPoint</vt:lpstr>
      <vt:lpstr>Prezentace aplikace PowerPoint</vt:lpstr>
      <vt:lpstr>3. druhy z unijního seznamu (US)</vt:lpstr>
      <vt:lpstr>Unijní seznam – 114 druhů</vt:lpstr>
      <vt:lpstr>Unijní seznam – 114 druhů</vt:lpstr>
      <vt:lpstr>Monitoring invazních druhů</vt:lpstr>
      <vt:lpstr>Rozšířené druhy z unijního seznamu</vt:lpstr>
      <vt:lpstr>Rozšířené druhy z unijního seznamu</vt:lpstr>
      <vt:lpstr>Opatření obecné povahy (OpOP)</vt:lpstr>
      <vt:lpstr>OpOP aktuálně </vt:lpstr>
      <vt:lpstr>Druhy z US – management</vt:lpstr>
      <vt:lpstr>OpOP pro pajasan (AOPK ČR)</vt:lpstr>
      <vt:lpstr>Aplikace k zaznamenávání zásahů</vt:lpstr>
      <vt:lpstr>Druhy z US – první nálezy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Smucar</dc:creator>
  <cp:lastModifiedBy>Tomáš Görner</cp:lastModifiedBy>
  <cp:revision>190</cp:revision>
  <dcterms:created xsi:type="dcterms:W3CDTF">2020-01-30T14:26:49Z</dcterms:created>
  <dcterms:modified xsi:type="dcterms:W3CDTF">2026-04-13T09:14:02Z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