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42" r:id="rId4"/>
    <p:sldId id="343" r:id="rId5"/>
    <p:sldId id="344" r:id="rId6"/>
    <p:sldId id="345" r:id="rId7"/>
    <p:sldId id="346" r:id="rId8"/>
    <p:sldId id="347" r:id="rId9"/>
    <p:sldId id="265" r:id="rId10"/>
    <p:sldId id="266" r:id="rId11"/>
    <p:sldId id="267" r:id="rId12"/>
    <p:sldId id="268" r:id="rId13"/>
    <p:sldId id="270" r:id="rId14"/>
    <p:sldId id="271" r:id="rId15"/>
    <p:sldId id="290" r:id="rId16"/>
    <p:sldId id="283" r:id="rId17"/>
    <p:sldId id="348" r:id="rId18"/>
    <p:sldId id="282" r:id="rId19"/>
    <p:sldId id="284" r:id="rId20"/>
    <p:sldId id="286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47" d="100"/>
          <a:sy n="47" d="100"/>
        </p:scale>
        <p:origin x="80" y="5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30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06F47-CB07-4696-BC83-0AA586734FA5}" type="datetimeFigureOut">
              <a:rPr lang="cs-CZ" smtClean="0"/>
              <a:pPr/>
              <a:t>14.04.2026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D3492-67A1-40D7-92D7-8D7DDC6BEE1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59496" y="404665"/>
            <a:ext cx="9217024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Arboristický standard </a:t>
            </a:r>
            <a:r>
              <a:rPr lang="cs-CZ" dirty="0"/>
              <a:t>Hodnocení </a:t>
            </a:r>
            <a:r>
              <a:rPr lang="cs-CZ" dirty="0" smtClean="0"/>
              <a:t>stavu stromů, současnost a budoucnost</a:t>
            </a:r>
            <a:br>
              <a:rPr lang="cs-CZ" dirty="0" smtClean="0"/>
            </a:br>
            <a:r>
              <a:rPr lang="cs-CZ" sz="3600" dirty="0"/>
              <a:t>(evoluce, nebo revoluce?)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2602" y="6237312"/>
            <a:ext cx="11610022" cy="409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Ing. Jiří Rozsypálek, Ph.D.</a:t>
            </a:r>
            <a:r>
              <a:rPr lang="cs-CZ" dirty="0" smtClean="0"/>
              <a:t>				</a:t>
            </a:r>
            <a:r>
              <a:rPr lang="cs-CZ" dirty="0" smtClean="0"/>
              <a:t>	</a:t>
            </a:r>
            <a:r>
              <a:rPr lang="cs-CZ" dirty="0" smtClean="0"/>
              <a:t>			</a:t>
            </a:r>
            <a:r>
              <a:rPr lang="cs-CZ" dirty="0" smtClean="0"/>
              <a:t>2026</a:t>
            </a:r>
            <a:endParaRPr lang="cs-CZ" dirty="0"/>
          </a:p>
        </p:txBody>
      </p:sp>
      <p:pic>
        <p:nvPicPr>
          <p:cNvPr id="5" name="Obrázek 4" descr="Obsah obrázku strom, venku, džungle, savec&#10;&#10;Popis byl vytvořen automaticky">
            <a:extLst>
              <a:ext uri="{FF2B5EF4-FFF2-40B4-BE49-F238E27FC236}">
                <a16:creationId xmlns:a16="http://schemas.microsoft.com/office/drawing/2014/main" id="{BB67DA01-2BC4-33FC-45B3-3B5FF606B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5733" y="2226064"/>
            <a:ext cx="4447683" cy="296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 descr="Obsah obrázku venku, rostlina, strom, chobot&#10;&#10;Popis byl vytvořen automaticky">
            <a:extLst>
              <a:ext uri="{FF2B5EF4-FFF2-40B4-BE49-F238E27FC236}">
                <a16:creationId xmlns:a16="http://schemas.microsoft.com/office/drawing/2014/main" id="{0149E2EF-179F-E3E0-6824-F25486742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" y="1484784"/>
            <a:ext cx="3450080" cy="4600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Obsah obrázku venku, mrak, krajina, obloha&#10;&#10;Popis byl vytvořen automaticky">
            <a:extLst>
              <a:ext uri="{FF2B5EF4-FFF2-40B4-BE49-F238E27FC236}">
                <a16:creationId xmlns:a16="http://schemas.microsoft.com/office/drawing/2014/main" id="{B26E3161-1385-242A-1227-A5A256094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70" y="2147404"/>
            <a:ext cx="2944642" cy="392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venku, obloha, Větvička, strom&#10;&#10;Popis byl vytvořen automaticky">
            <a:extLst>
              <a:ext uri="{FF2B5EF4-FFF2-40B4-BE49-F238E27FC236}">
                <a16:creationId xmlns:a16="http://schemas.microsoft.com/office/drawing/2014/main" id="{1D0E9689-AE71-8AD4-9B22-1F25EA3E6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24" y="2410484"/>
            <a:ext cx="2764277" cy="368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Určení taxonu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735516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Je uváděný </a:t>
            </a:r>
            <a:r>
              <a:rPr lang="cs-CZ" b="1" dirty="0"/>
              <a:t>rod, druh a případně název vnitrodruhové jednotky</a:t>
            </a:r>
            <a:r>
              <a:rPr lang="cs-CZ" dirty="0"/>
              <a:t> </a:t>
            </a:r>
            <a:r>
              <a:rPr lang="cs-CZ" dirty="0" smtClean="0"/>
              <a:t>hodnoceného stromu </a:t>
            </a:r>
            <a:r>
              <a:rPr lang="cs-CZ" dirty="0"/>
              <a:t>vědeckým jménem. </a:t>
            </a:r>
            <a:endParaRPr lang="cs-CZ" dirty="0" smtClean="0"/>
          </a:p>
          <a:p>
            <a:r>
              <a:rPr lang="cs-CZ" b="1" dirty="0" smtClean="0"/>
              <a:t>Uvádění </a:t>
            </a:r>
            <a:r>
              <a:rPr lang="cs-CZ" b="1" dirty="0"/>
              <a:t>autora </a:t>
            </a:r>
            <a:r>
              <a:rPr lang="cs-CZ" dirty="0"/>
              <a:t>vědeckého jména není nutné </a:t>
            </a:r>
            <a:r>
              <a:rPr lang="cs-CZ" dirty="0" smtClean="0"/>
              <a:t>při uvedení </a:t>
            </a:r>
            <a:r>
              <a:rPr lang="cs-CZ" dirty="0"/>
              <a:t>citace literárního pramenu v metodice hodnocení.</a:t>
            </a:r>
          </a:p>
          <a:p>
            <a:r>
              <a:rPr lang="cs-CZ" dirty="0" smtClean="0"/>
              <a:t>Formální </a:t>
            </a:r>
            <a:r>
              <a:rPr lang="cs-CZ" dirty="0"/>
              <a:t>úprava uváděných jmen taxonů se řídí </a:t>
            </a:r>
            <a:r>
              <a:rPr lang="cs-CZ" b="1" dirty="0"/>
              <a:t>Mezinárodním kódem </a:t>
            </a:r>
            <a:r>
              <a:rPr lang="cs-CZ" b="1" dirty="0" smtClean="0"/>
              <a:t>botanické nomenklatury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 smtClean="0"/>
              <a:t>V </a:t>
            </a:r>
            <a:r>
              <a:rPr lang="cs-CZ" dirty="0"/>
              <a:t>opodstatněných případech zjednodušených hodnocení, případně při </a:t>
            </a:r>
            <a:r>
              <a:rPr lang="cs-CZ" dirty="0" smtClean="0"/>
              <a:t>hodnocení stromů </a:t>
            </a:r>
            <a:r>
              <a:rPr lang="cs-CZ" dirty="0"/>
              <a:t>mimo vegetační období </a:t>
            </a:r>
            <a:r>
              <a:rPr lang="cs-CZ" b="1" dirty="0"/>
              <a:t>je možné</a:t>
            </a:r>
            <a:r>
              <a:rPr lang="cs-CZ" dirty="0"/>
              <a:t> po dohodě se zadavatelem </a:t>
            </a:r>
            <a:r>
              <a:rPr lang="cs-CZ" b="1" dirty="0" smtClean="0"/>
              <a:t>používat i </a:t>
            </a:r>
            <a:r>
              <a:rPr lang="cs-CZ" b="1" dirty="0"/>
              <a:t>zjednodušené určování taxonů s uváděním pouze rodu </a:t>
            </a:r>
            <a:r>
              <a:rPr lang="cs-CZ" dirty="0"/>
              <a:t>stromu.</a:t>
            </a:r>
          </a:p>
          <a:p>
            <a:r>
              <a:rPr lang="cs-CZ" b="1" dirty="0" smtClean="0"/>
              <a:t>Neúplné </a:t>
            </a:r>
            <a:r>
              <a:rPr lang="cs-CZ" b="1" dirty="0"/>
              <a:t>určení taxonu, případně chybné zařazení </a:t>
            </a:r>
            <a:r>
              <a:rPr lang="cs-CZ" dirty="0"/>
              <a:t>do druhu u rodů s </a:t>
            </a:r>
            <a:r>
              <a:rPr lang="cs-CZ" dirty="0" smtClean="0"/>
              <a:t>obtížnou determinací </a:t>
            </a:r>
            <a:r>
              <a:rPr lang="cs-CZ" b="1" dirty="0"/>
              <a:t>nelze považovat za zásadní chybu hodnocení</a:t>
            </a:r>
            <a:r>
              <a:rPr lang="cs-CZ" dirty="0"/>
              <a:t>.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7927" y="500993"/>
            <a:ext cx="4005065" cy="3003081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0420" y="3526420"/>
            <a:ext cx="3807520" cy="2855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Dimenze </a:t>
            </a:r>
            <a:r>
              <a:rPr lang="cs-CZ" dirty="0" smtClean="0"/>
              <a:t>kmene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752"/>
            <a:ext cx="5698976" cy="54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Dimenzi kmene je možné uvádět jako průměr (tloušťku) či obvod kmene</a:t>
            </a:r>
            <a:r>
              <a:rPr lang="cs-CZ" dirty="0" smtClean="0"/>
              <a:t>. Uvádí se se zaokrouhlením na 1 cm.</a:t>
            </a:r>
          </a:p>
          <a:p>
            <a:r>
              <a:rPr lang="cs-CZ" dirty="0"/>
              <a:t>Dimenze kmene se měří ve výčetní výšce 1,3 m nad úrovní terénu, kolmo na </a:t>
            </a:r>
            <a:r>
              <a:rPr lang="cs-CZ" dirty="0" smtClean="0"/>
              <a:t>osu kmene.</a:t>
            </a:r>
          </a:p>
          <a:p>
            <a:r>
              <a:rPr lang="cs-CZ" dirty="0"/>
              <a:t>Parametr </a:t>
            </a:r>
            <a:r>
              <a:rPr lang="cs-CZ" dirty="0" smtClean="0"/>
              <a:t>je </a:t>
            </a:r>
            <a:r>
              <a:rPr lang="sv-SE" dirty="0" smtClean="0"/>
              <a:t>nutné </a:t>
            </a:r>
            <a:r>
              <a:rPr lang="sv-SE" dirty="0"/>
              <a:t>stanovit měřením nikoliv odhadem</a:t>
            </a:r>
            <a:r>
              <a:rPr lang="sv-SE" dirty="0" smtClean="0"/>
              <a:t>.</a:t>
            </a:r>
            <a:endParaRPr lang="cs-CZ" dirty="0" smtClean="0"/>
          </a:p>
          <a:p>
            <a:r>
              <a:rPr lang="cs-CZ" dirty="0"/>
              <a:t>V případě, že na kmeni jsou ve výčetní výšce nerovnosti (boule, rány a podobně</a:t>
            </a:r>
            <a:r>
              <a:rPr lang="cs-CZ" dirty="0" smtClean="0"/>
              <a:t>), se </a:t>
            </a:r>
            <a:r>
              <a:rPr lang="cs-CZ" dirty="0"/>
              <a:t>dimenze zjišťuje nad či pod </a:t>
            </a:r>
            <a:r>
              <a:rPr lang="cs-CZ" dirty="0" smtClean="0"/>
              <a:t>nerovností.</a:t>
            </a:r>
          </a:p>
          <a:p>
            <a:r>
              <a:rPr lang="cs-CZ" dirty="0"/>
              <a:t>V případě růstu stromu na svahu se výčetní výška měří od horní hrany </a:t>
            </a:r>
            <a:r>
              <a:rPr lang="cs-CZ" dirty="0" smtClean="0"/>
              <a:t>styku kmene </a:t>
            </a:r>
            <a:r>
              <a:rPr lang="cs-CZ" dirty="0"/>
              <a:t>s terénem</a:t>
            </a:r>
            <a:r>
              <a:rPr lang="cs-CZ" dirty="0" smtClean="0"/>
              <a:t>.</a:t>
            </a:r>
          </a:p>
          <a:p>
            <a:r>
              <a:rPr lang="cs-CZ" dirty="0"/>
              <a:t>V případě </a:t>
            </a:r>
            <a:r>
              <a:rPr lang="cs-CZ" dirty="0" err="1"/>
              <a:t>vícekmenů</a:t>
            </a:r>
            <a:r>
              <a:rPr lang="cs-CZ" dirty="0"/>
              <a:t> jsou měřeny dimenze alespoň 4 nejsilnějších kmenů</a:t>
            </a:r>
            <a:r>
              <a:rPr lang="cs-CZ" dirty="0" smtClean="0"/>
              <a:t>.</a:t>
            </a:r>
          </a:p>
          <a:p>
            <a:r>
              <a:rPr lang="cs-CZ" dirty="0"/>
              <a:t>Maximální odchylka při stanovení dimenze kmene </a:t>
            </a:r>
            <a:r>
              <a:rPr lang="cs-CZ" dirty="0" smtClean="0"/>
              <a:t>je 5 % (4 %).</a:t>
            </a:r>
          </a:p>
          <a:p>
            <a:endParaRPr lang="cs-CZ" dirty="0"/>
          </a:p>
        </p:txBody>
      </p:sp>
      <p:pic>
        <p:nvPicPr>
          <p:cNvPr id="4" name="Obrázek 3" descr="průmě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0298" y="255952"/>
            <a:ext cx="3402101" cy="4536135"/>
          </a:xfrm>
          <a:prstGeom prst="rect">
            <a:avLst/>
          </a:prstGeom>
        </p:spPr>
      </p:pic>
      <p:pic>
        <p:nvPicPr>
          <p:cNvPr id="5" name="Obrázek 4" descr="průmě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570" y="4581128"/>
            <a:ext cx="3035829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Výška </a:t>
            </a:r>
            <a:r>
              <a:rPr lang="cs-CZ" dirty="0" smtClean="0"/>
              <a:t>stromu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63711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Výška stromu je dána vzdáleností mezi bází kmene a vrcholem koruny. Uvádí </a:t>
            </a:r>
            <a:r>
              <a:rPr lang="cs-CZ" dirty="0" smtClean="0"/>
              <a:t>se se </a:t>
            </a:r>
            <a:r>
              <a:rPr lang="cs-CZ" dirty="0"/>
              <a:t>zaokrouhlená </a:t>
            </a:r>
            <a:r>
              <a:rPr lang="cs-CZ" dirty="0" smtClean="0"/>
              <a:t>na 1 (0,5) </a:t>
            </a:r>
            <a:r>
              <a:rPr lang="cs-CZ" dirty="0"/>
              <a:t>m</a:t>
            </a:r>
            <a:r>
              <a:rPr lang="cs-CZ" dirty="0" smtClean="0"/>
              <a:t>.</a:t>
            </a:r>
          </a:p>
          <a:p>
            <a:r>
              <a:rPr lang="cs-CZ" dirty="0"/>
              <a:t>Výšku stromu lze určovat přímým měřením každého jedince nebo </a:t>
            </a:r>
            <a:r>
              <a:rPr lang="cs-CZ" dirty="0" smtClean="0"/>
              <a:t>odhadem (1 z 50, nebo 1 na plochu). </a:t>
            </a:r>
          </a:p>
          <a:p>
            <a:pPr>
              <a:buNone/>
            </a:pPr>
            <a:r>
              <a:rPr lang="cs-CZ" dirty="0"/>
              <a:t>Maximální </a:t>
            </a:r>
            <a:r>
              <a:rPr lang="cs-CZ" dirty="0" smtClean="0"/>
              <a:t>chyba </a:t>
            </a:r>
            <a:r>
              <a:rPr lang="cs-CZ" dirty="0"/>
              <a:t>při stanovení </a:t>
            </a:r>
            <a:r>
              <a:rPr lang="cs-CZ" dirty="0" smtClean="0"/>
              <a:t>výšky</a:t>
            </a:r>
            <a:r>
              <a:rPr lang="cs-CZ" b="1" dirty="0" smtClean="0"/>
              <a:t>:</a:t>
            </a:r>
            <a:endParaRPr lang="cs-CZ" b="1" dirty="0"/>
          </a:p>
          <a:p>
            <a:pPr>
              <a:buNone/>
            </a:pPr>
            <a:r>
              <a:rPr lang="pl-PL" dirty="0" smtClean="0"/>
              <a:t>	 </a:t>
            </a:r>
            <a:r>
              <a:rPr lang="pl-PL" dirty="0"/>
              <a:t>20 % u stromů s výškou do 20 </a:t>
            </a:r>
            <a:r>
              <a:rPr lang="pl-PL" dirty="0" smtClean="0"/>
              <a:t>m</a:t>
            </a:r>
            <a:endParaRPr lang="pl-PL" dirty="0"/>
          </a:p>
          <a:p>
            <a:pPr>
              <a:buNone/>
            </a:pPr>
            <a:r>
              <a:rPr lang="cs-CZ" dirty="0"/>
              <a:t>	</a:t>
            </a:r>
            <a:r>
              <a:rPr lang="cs-CZ" dirty="0" smtClean="0"/>
              <a:t>25 </a:t>
            </a:r>
            <a:r>
              <a:rPr lang="cs-CZ" dirty="0"/>
              <a:t>% u stromů s výškou 21 až 30 </a:t>
            </a:r>
            <a:r>
              <a:rPr lang="cs-CZ" dirty="0" smtClean="0"/>
              <a:t>m</a:t>
            </a:r>
          </a:p>
          <a:p>
            <a:pPr>
              <a:buNone/>
            </a:pPr>
            <a:r>
              <a:rPr lang="pl-PL" dirty="0" smtClean="0"/>
              <a:t> 	30 </a:t>
            </a:r>
            <a:r>
              <a:rPr lang="pl-PL" dirty="0"/>
              <a:t>% u stromů s výškou nad 31 </a:t>
            </a:r>
            <a:r>
              <a:rPr lang="pl-PL" dirty="0" smtClean="0"/>
              <a:t>m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ázek 3" descr="výška1.jpg"/>
          <p:cNvPicPr>
            <a:picLocks noChangeAspect="1"/>
          </p:cNvPicPr>
          <p:nvPr/>
        </p:nvPicPr>
        <p:blipFill>
          <a:blip r:embed="rId2" cstate="print"/>
          <a:srcRect l="2410" r="4159"/>
          <a:stretch>
            <a:fillRect/>
          </a:stretch>
        </p:blipFill>
        <p:spPr>
          <a:xfrm>
            <a:off x="9158415" y="1196752"/>
            <a:ext cx="3059832" cy="1486522"/>
          </a:xfrm>
          <a:prstGeom prst="rect">
            <a:avLst/>
          </a:prstGeom>
        </p:spPr>
      </p:pic>
      <p:pic>
        <p:nvPicPr>
          <p:cNvPr id="5" name="Obrázek 4" descr="výškomě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4312" y="4653136"/>
            <a:ext cx="3059832" cy="2016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Výška nasazení </a:t>
            </a:r>
            <a:r>
              <a:rPr lang="cs-CZ" dirty="0" smtClean="0"/>
              <a:t>koruny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Pro charakteristiku objemu či náporové plochy koruny individuálně </a:t>
            </a:r>
            <a:r>
              <a:rPr lang="cs-CZ" dirty="0" smtClean="0"/>
              <a:t>hodnocených stromů </a:t>
            </a:r>
            <a:r>
              <a:rPr lang="cs-CZ" dirty="0"/>
              <a:t>je užívaný parametr výška nasazení koruny (délka kmene), případně </a:t>
            </a:r>
            <a:r>
              <a:rPr lang="cs-CZ" dirty="0" smtClean="0"/>
              <a:t>délky koruny </a:t>
            </a:r>
            <a:r>
              <a:rPr lang="cs-CZ" dirty="0"/>
              <a:t>(rozdíl výšky stromu a výška nasazení koruny). Uvádí se zaokrouhlený </a:t>
            </a:r>
            <a:r>
              <a:rPr lang="cs-CZ" dirty="0" smtClean="0"/>
              <a:t>na 0,5 </a:t>
            </a:r>
            <a:r>
              <a:rPr lang="cs-CZ" dirty="0"/>
              <a:t>m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Výška </a:t>
            </a:r>
            <a:r>
              <a:rPr lang="cs-CZ" dirty="0"/>
              <a:t>nasazení koruny se uvádí jako stanovení vzdálenosti mezi patou kmene </a:t>
            </a:r>
            <a:r>
              <a:rPr lang="cs-CZ" dirty="0" smtClean="0"/>
              <a:t>a místem</a:t>
            </a:r>
            <a:r>
              <a:rPr lang="cs-CZ" dirty="0"/>
              <a:t>, kde začíná hlavní objem větví a asimilačních orgánů. Určuje se </a:t>
            </a:r>
            <a:r>
              <a:rPr lang="cs-CZ" dirty="0" smtClean="0"/>
              <a:t>s uvážením </a:t>
            </a:r>
            <a:r>
              <a:rPr lang="cs-CZ" dirty="0"/>
              <a:t>skutečnosti, že jeho účelem je následný reprezentativní výpočet </a:t>
            </a:r>
            <a:r>
              <a:rPr lang="cs-CZ" dirty="0" smtClean="0"/>
              <a:t>objemu či </a:t>
            </a:r>
            <a:r>
              <a:rPr lang="cs-CZ" dirty="0"/>
              <a:t>náporové plochy koruny (Příloha 17, Obr. 7, 8</a:t>
            </a:r>
            <a:r>
              <a:rPr lang="cs-CZ" dirty="0" smtClean="0"/>
              <a:t>).</a:t>
            </a:r>
          </a:p>
          <a:p>
            <a:endParaRPr lang="cs-CZ" dirty="0"/>
          </a:p>
          <a:p>
            <a:r>
              <a:rPr lang="cs-CZ" dirty="0" smtClean="0"/>
              <a:t>Maximální </a:t>
            </a:r>
            <a:r>
              <a:rPr lang="cs-CZ" dirty="0"/>
              <a:t>odchylka při stanovení spodního okraje koruny by neměla být </a:t>
            </a:r>
            <a:r>
              <a:rPr lang="cs-CZ" dirty="0" smtClean="0"/>
              <a:t>větší než </a:t>
            </a:r>
            <a:r>
              <a:rPr lang="cs-CZ" dirty="0"/>
              <a:t>30 %.</a:t>
            </a:r>
          </a:p>
        </p:txBody>
      </p:sp>
      <p:pic>
        <p:nvPicPr>
          <p:cNvPr id="4" name="Obrázek 3" descr="Spodní okraj koru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568" y="1283906"/>
            <a:ext cx="8172400" cy="5485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Dendrologický průzkum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Jaké </a:t>
            </a:r>
            <a:r>
              <a:rPr lang="cs-CZ" dirty="0" smtClean="0"/>
              <a:t>údaje získáváme?</a:t>
            </a:r>
          </a:p>
          <a:p>
            <a:pPr lvl="1"/>
            <a:r>
              <a:rPr lang="cs-CZ" dirty="0" smtClean="0"/>
              <a:t>Fyziologické stáří (Věk)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Vitalita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Zdravotní stav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Stabilita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Perspektiva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Návrh zásahu</a:t>
            </a:r>
          </a:p>
          <a:p>
            <a:pPr lvl="1"/>
            <a:r>
              <a:rPr lang="cs-CZ" dirty="0" smtClean="0"/>
              <a:t>Naléhavost</a:t>
            </a:r>
          </a:p>
          <a:p>
            <a:pPr lvl="1"/>
            <a:r>
              <a:rPr lang="cs-CZ" dirty="0" smtClean="0"/>
              <a:t>Provozní </a:t>
            </a:r>
            <a:r>
              <a:rPr lang="cs-CZ" dirty="0" smtClean="0"/>
              <a:t>bezpečnost</a:t>
            </a:r>
          </a:p>
          <a:p>
            <a:pPr lvl="1"/>
            <a:r>
              <a:rPr lang="cs-CZ" dirty="0" smtClean="0">
                <a:solidFill>
                  <a:srgbClr val="92D050"/>
                </a:solidFill>
              </a:rPr>
              <a:t>Biotopová hodnota</a:t>
            </a:r>
            <a:endParaRPr lang="cs-CZ" dirty="0" smtClean="0">
              <a:solidFill>
                <a:srgbClr val="92D050"/>
              </a:solidFill>
            </a:endParaRPr>
          </a:p>
          <a:p>
            <a:pPr lvl="1"/>
            <a:r>
              <a:rPr lang="cs-CZ" dirty="0" smtClean="0"/>
              <a:t>Fotodokumentace</a:t>
            </a:r>
          </a:p>
          <a:p>
            <a:endParaRPr lang="cs-CZ" dirty="0"/>
          </a:p>
        </p:txBody>
      </p:sp>
      <p:pic>
        <p:nvPicPr>
          <p:cNvPr id="4" name="Obrázek 3" descr="hodnoce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7650" y="4395111"/>
            <a:ext cx="2940349" cy="2420888"/>
          </a:xfrm>
          <a:prstGeom prst="rect">
            <a:avLst/>
          </a:prstGeom>
        </p:spPr>
      </p:pic>
      <p:pic>
        <p:nvPicPr>
          <p:cNvPr id="5" name="Obrázek 4" descr="inventarizace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7650" y="1268759"/>
            <a:ext cx="4175021" cy="3131265"/>
          </a:xfrm>
          <a:prstGeom prst="rect">
            <a:avLst/>
          </a:prstGeom>
        </p:spPr>
      </p:pic>
      <p:pic>
        <p:nvPicPr>
          <p:cNvPr id="6" name="Obrázek 5" descr="IMG_1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3832" y="1274204"/>
            <a:ext cx="3183818" cy="4245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Fyziologické stáří – základní pravidla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44" y="162880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/>
              <a:t>Fyziologické stáří charakterizuje strom z hlediska jeho vývojové </a:t>
            </a:r>
            <a:r>
              <a:rPr lang="cs-CZ" dirty="0" smtClean="0"/>
              <a:t>ontogenetické fáze.</a:t>
            </a:r>
          </a:p>
          <a:p>
            <a:r>
              <a:rPr lang="cs-CZ" dirty="0" smtClean="0"/>
              <a:t>Stupnice:</a:t>
            </a:r>
            <a:endParaRPr lang="cs-CZ" dirty="0"/>
          </a:p>
          <a:p>
            <a:pPr lvl="1"/>
            <a:r>
              <a:rPr lang="es-ES" dirty="0"/>
              <a:t>1. mladý strom ve fázi </a:t>
            </a:r>
            <a:r>
              <a:rPr lang="es-ES" dirty="0" smtClean="0"/>
              <a:t>aklimatizace</a:t>
            </a:r>
            <a:endParaRPr lang="es-ES" dirty="0"/>
          </a:p>
          <a:p>
            <a:pPr lvl="1"/>
            <a:r>
              <a:rPr lang="cs-CZ" dirty="0"/>
              <a:t>2. aklimatizovaný mladý </a:t>
            </a:r>
            <a:r>
              <a:rPr lang="cs-CZ" dirty="0" smtClean="0"/>
              <a:t>strom</a:t>
            </a:r>
            <a:endParaRPr lang="cs-CZ" dirty="0"/>
          </a:p>
          <a:p>
            <a:pPr lvl="1"/>
            <a:r>
              <a:rPr lang="cs-CZ" dirty="0"/>
              <a:t>3. dospívající </a:t>
            </a:r>
            <a:r>
              <a:rPr lang="cs-CZ" dirty="0" smtClean="0"/>
              <a:t>strom</a:t>
            </a:r>
            <a:endParaRPr lang="cs-CZ" dirty="0"/>
          </a:p>
          <a:p>
            <a:pPr lvl="1"/>
            <a:r>
              <a:rPr lang="cs-CZ" dirty="0"/>
              <a:t>4. dospělý </a:t>
            </a:r>
            <a:r>
              <a:rPr lang="cs-CZ" dirty="0" smtClean="0"/>
              <a:t>strom</a:t>
            </a:r>
            <a:endParaRPr lang="cs-CZ" dirty="0"/>
          </a:p>
          <a:p>
            <a:pPr lvl="1"/>
            <a:r>
              <a:rPr lang="cs-CZ" dirty="0"/>
              <a:t>5. </a:t>
            </a:r>
            <a:r>
              <a:rPr lang="cs-CZ" dirty="0" err="1"/>
              <a:t>senescentní</a:t>
            </a:r>
            <a:r>
              <a:rPr lang="cs-CZ" dirty="0"/>
              <a:t> </a:t>
            </a:r>
            <a:r>
              <a:rPr lang="cs-CZ" dirty="0" smtClean="0"/>
              <a:t>strom</a:t>
            </a:r>
            <a:endParaRPr lang="cs-CZ" dirty="0"/>
          </a:p>
        </p:txBody>
      </p:sp>
      <p:pic>
        <p:nvPicPr>
          <p:cNvPr id="16" name="Zástupný obsah 10">
            <a:extLst>
              <a:ext uri="{FF2B5EF4-FFF2-40B4-BE49-F238E27FC236}">
                <a16:creationId xmlns:a16="http://schemas.microsoft.com/office/drawing/2014/main" id="{C75493F5-A360-C449-C846-3D1C3BAE0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359" y="1597896"/>
            <a:ext cx="2379641" cy="530377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FBE3748-9058-66A0-C1A3-74BBF3704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1597896"/>
            <a:ext cx="2348207" cy="52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Provozní </a:t>
            </a:r>
            <a:r>
              <a:rPr lang="cs-CZ" dirty="0" smtClean="0"/>
              <a:t>bezpečnost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Provozní bezpečnost </a:t>
            </a:r>
            <a:r>
              <a:rPr lang="cs-CZ" sz="2000" dirty="0"/>
              <a:t>se vyjadřuje jako syntetická hodnota odvozená s </a:t>
            </a:r>
            <a:r>
              <a:rPr lang="cs-CZ" sz="2000" dirty="0"/>
              <a:t>využitím stability </a:t>
            </a:r>
            <a:r>
              <a:rPr lang="cs-CZ" sz="2000" dirty="0"/>
              <a:t>konkrétního stromu a hodnoty cíle pádu základní </a:t>
            </a:r>
            <a:r>
              <a:rPr lang="cs-CZ" sz="2000" dirty="0"/>
              <a:t>plochy, </a:t>
            </a:r>
            <a:r>
              <a:rPr lang="cs-CZ" sz="2000" dirty="0"/>
              <a:t>na </a:t>
            </a:r>
            <a:r>
              <a:rPr lang="cs-CZ" sz="2000" dirty="0"/>
              <a:t>níž strom </a:t>
            </a:r>
            <a:r>
              <a:rPr lang="cs-CZ" sz="2000" dirty="0"/>
              <a:t>roste. Hodnotu cíle pádu lze v opodstatněných případech </a:t>
            </a:r>
            <a:r>
              <a:rPr lang="cs-CZ" sz="2000" dirty="0"/>
              <a:t>stanovit i </a:t>
            </a:r>
            <a:r>
              <a:rPr lang="cs-CZ" sz="2000" dirty="0"/>
              <a:t>individuálně.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61AC2A-992A-1374-A0FE-FAE0B4A0A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2554800"/>
            <a:ext cx="3240732" cy="4303878"/>
          </a:xfrm>
          <a:prstGeom prst="rect">
            <a:avLst/>
          </a:prstGeom>
        </p:spPr>
      </p:pic>
      <p:pic>
        <p:nvPicPr>
          <p:cNvPr id="6" name="Obrázek 20" descr="Obsah obrázku strom, exteriér, rostlina&#10;&#10;Popis se vygeneroval automaticky."/>
          <p:cNvPicPr/>
          <p:nvPr/>
        </p:nvPicPr>
        <p:blipFill>
          <a:blip r:embed="rId3"/>
          <a:stretch/>
        </p:blipFill>
        <p:spPr>
          <a:xfrm>
            <a:off x="3431704" y="2996952"/>
            <a:ext cx="5191334" cy="3861048"/>
          </a:xfrm>
          <a:prstGeom prst="rect">
            <a:avLst/>
          </a:prstGeom>
          <a:ln w="0"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C46C55-70F0-80BC-8E5C-AF801ABB9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15120" r="12233" b="5324"/>
          <a:stretch/>
        </p:blipFill>
        <p:spPr>
          <a:xfrm>
            <a:off x="0" y="3948563"/>
            <a:ext cx="3861150" cy="290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Biotopová hodnota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268760"/>
            <a:ext cx="11856640" cy="53285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Biotopová </a:t>
            </a:r>
            <a:r>
              <a:rPr lang="cs-CZ" b="1" dirty="0"/>
              <a:t>(biologická) hodnota</a:t>
            </a:r>
            <a:r>
              <a:rPr lang="cs-CZ" dirty="0"/>
              <a:t>: Rozděluje hodnocené dřeviny dle množství a kvality přítomných habitatů umožňujících výskyt doprovodných organismů, především patřících mezi ohrožené či zvláště chráněné druhy (viz legislativa a další </a:t>
            </a:r>
            <a:r>
              <a:rPr lang="cs-CZ" dirty="0" err="1"/>
              <a:t>ochr</a:t>
            </a:r>
            <a:r>
              <a:rPr lang="cs-CZ" dirty="0"/>
              <a:t>. dokumenty). </a:t>
            </a:r>
          </a:p>
          <a:p>
            <a:pPr marL="0" indent="0">
              <a:buNone/>
            </a:pPr>
            <a:r>
              <a:rPr lang="cs-CZ" dirty="0"/>
              <a:t>Jedná se o základní široce aplikovatelné hodnocení, které nenahrazuje speciální (biotopový, biologický atd.) průzkum a jehož cílem není stanovit konkrétní druhy doprovodných organismů a stav jejich populací na hodnocených dřevinách. Cílem tohoto hodnocení je především rozdělit dřeviny na ty, u nichž je vhodné provést další speciální průzkumy zaměřené na jednotlivé skupiny doprovodných organismů (st. 4 a 5) a ty, u nichž není třeba tento speciální průzkum provádět (st. 1 a 2). </a:t>
            </a:r>
          </a:p>
          <a:p>
            <a:pPr marL="0" lvl="0" indent="0">
              <a:buNone/>
            </a:pPr>
            <a:r>
              <a:rPr lang="cs-CZ" dirty="0" smtClean="0"/>
              <a:t> 1.Dřevina </a:t>
            </a:r>
            <a:r>
              <a:rPr lang="cs-CZ" dirty="0"/>
              <a:t>bez přítomnosti hodnotných habitatů, tedy s nízkou biotopovou hodnotou bez potenciálu jejího </a:t>
            </a:r>
            <a:r>
              <a:rPr lang="cs-CZ" dirty="0" smtClean="0"/>
              <a:t>	zvýšení </a:t>
            </a:r>
            <a:r>
              <a:rPr lang="cs-CZ" dirty="0"/>
              <a:t>v budoucnu (není požadováno zpracování speciálního biotopového průzkumu).</a:t>
            </a:r>
          </a:p>
          <a:p>
            <a:pPr marL="0" lvl="0" indent="0">
              <a:buNone/>
            </a:pPr>
            <a:r>
              <a:rPr lang="cs-CZ" dirty="0" smtClean="0"/>
              <a:t>2.Dřevina </a:t>
            </a:r>
            <a:r>
              <a:rPr lang="cs-CZ" dirty="0"/>
              <a:t>bez přítomnosti hodnotných habitatů, tedy s nízkou biotopovou hodnotou s potenciálem jejího postupného zvyšování v dlouhodobém horizontu (50+ let; není požadováno zpracování speciálního biotopového průzkumu).</a:t>
            </a:r>
          </a:p>
          <a:p>
            <a:pPr marL="0" lvl="0" indent="0">
              <a:buNone/>
            </a:pPr>
            <a:r>
              <a:rPr lang="cs-CZ" dirty="0" smtClean="0"/>
              <a:t>3.Dřevina </a:t>
            </a:r>
            <a:r>
              <a:rPr lang="cs-CZ" dirty="0"/>
              <a:t>s běžně se vyskytujícími habitaty (drobné dutiny, suché větve, menší pahýly odloupnutá kůra, odhalené dřevo atd.) s průměrnou biotopovou hodnotou s potenciálem jejího zvyšování v střednědobém horizontu (do 10ti let; doporučeno zpracování speciálního biotopového průzkumu).</a:t>
            </a:r>
          </a:p>
          <a:p>
            <a:pPr marL="0" lvl="0" indent="0">
              <a:buNone/>
            </a:pPr>
            <a:r>
              <a:rPr lang="cs-CZ" dirty="0" smtClean="0"/>
              <a:t>4.Dřevina </a:t>
            </a:r>
            <a:r>
              <a:rPr lang="cs-CZ" dirty="0"/>
              <a:t>s významnými habitaty umožňujícími potenciální výskyt ohrožených či zvláště chráněných druhů – viz výše (např. jde o habitaty uzavřené dutiny v bázi kmene vyšších rozměrů s přístupem mezi koř. náběhy, trhliny, výletové otvory, dutiny s konstantními vnitřními podmínkami atd.) u níž nebyl výskyt těchto druhů potvrzen, ale dá se předpokládat (povinnost zpracování speciálního biotopového průzkumu).</a:t>
            </a:r>
          </a:p>
          <a:p>
            <a:pPr marL="0" lvl="0" indent="0">
              <a:buNone/>
            </a:pPr>
            <a:r>
              <a:rPr lang="cs-CZ" dirty="0" smtClean="0"/>
              <a:t>5.Dřevina </a:t>
            </a:r>
            <a:r>
              <a:rPr lang="cs-CZ" dirty="0"/>
              <a:t>s významnými habitaty umožňujícími výskyt ohrožených či zvláště chráněných druhů, u níž byl výskyt těchto druhů prokázán (viz výše bod č. 4; povinnost zpracování speciálního biotopového průzkumu).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235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Naléhavost </a:t>
            </a:r>
            <a:r>
              <a:rPr lang="cs-CZ" dirty="0" smtClean="0"/>
              <a:t>zásahu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Všechny navržené technologie zásahu se rozdělují do tříd naléhavosti podle </a:t>
            </a:r>
            <a:r>
              <a:rPr lang="cs-CZ" sz="2000" dirty="0"/>
              <a:t>jejich důležitosti</a:t>
            </a:r>
            <a:r>
              <a:rPr lang="cs-CZ" sz="2000" dirty="0"/>
              <a:t>. </a:t>
            </a:r>
            <a:endParaRPr lang="cs-CZ" sz="2000" dirty="0"/>
          </a:p>
          <a:p>
            <a:r>
              <a:rPr lang="cs-CZ" sz="2000" dirty="0"/>
              <a:t>Účelem </a:t>
            </a:r>
            <a:r>
              <a:rPr lang="cs-CZ" sz="2000" dirty="0"/>
              <a:t>je možnost finanční optimalizace zásahu</a:t>
            </a:r>
            <a:r>
              <a:rPr lang="cs-CZ" sz="2000" dirty="0"/>
              <a:t>.</a:t>
            </a:r>
          </a:p>
          <a:p>
            <a:r>
              <a:rPr lang="cs-CZ" sz="2000" dirty="0"/>
              <a:t>Následné provedení všech navržených zásahů v jednom kroku (bez ohledu </a:t>
            </a:r>
            <a:r>
              <a:rPr lang="cs-CZ" sz="2000" dirty="0"/>
              <a:t>na naléhavost</a:t>
            </a:r>
            <a:r>
              <a:rPr lang="cs-CZ" sz="2000" dirty="0"/>
              <a:t>) není technologickou chybou</a:t>
            </a:r>
            <a:r>
              <a:rPr lang="cs-CZ" sz="2000" dirty="0"/>
              <a:t>.</a:t>
            </a:r>
          </a:p>
          <a:p>
            <a:endParaRPr lang="cs-CZ" sz="2000" b="1" dirty="0"/>
          </a:p>
          <a:p>
            <a:r>
              <a:rPr lang="cs-CZ" sz="2000" b="1" dirty="0"/>
              <a:t>Stupnice:</a:t>
            </a:r>
            <a:endParaRPr lang="cs-CZ" sz="2000" b="1" dirty="0"/>
          </a:p>
          <a:p>
            <a:pPr lvl="1"/>
            <a:r>
              <a:rPr lang="cs-CZ" sz="2000" dirty="0"/>
              <a:t>0. zásahy s nutností okamžitého provedení – riziko z prodlení,</a:t>
            </a:r>
          </a:p>
          <a:p>
            <a:pPr lvl="1"/>
            <a:r>
              <a:rPr lang="cs-CZ" sz="2000" dirty="0"/>
              <a:t>1. realizovat v první etapě prací,</a:t>
            </a:r>
          </a:p>
          <a:p>
            <a:pPr lvl="1"/>
            <a:r>
              <a:rPr lang="cs-CZ" sz="2000" dirty="0"/>
              <a:t>2. realizovat ve druhé etapě prací,</a:t>
            </a:r>
          </a:p>
          <a:p>
            <a:pPr lvl="1"/>
            <a:r>
              <a:rPr lang="cs-CZ" sz="2000" dirty="0"/>
              <a:t>3. realizovat ve třetí etapě prací.</a:t>
            </a:r>
          </a:p>
        </p:txBody>
      </p:sp>
      <p:pic>
        <p:nvPicPr>
          <p:cNvPr id="5" name="Obrázek 10" descr="Obsah obrázku strom, exteriér, rostlina, kmen&#10;&#10;Popis se vygeneroval automaticky."/>
          <p:cNvPicPr/>
          <p:nvPr/>
        </p:nvPicPr>
        <p:blipFill>
          <a:blip r:embed="rId2"/>
          <a:srcRect l="2714" r="13445" b="2"/>
          <a:stretch/>
        </p:blipFill>
        <p:spPr>
          <a:xfrm rot="5400000">
            <a:off x="8357640" y="3023640"/>
            <a:ext cx="4052160" cy="361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Fotodokumentace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336" y="1628800"/>
            <a:ext cx="6926560" cy="4997151"/>
          </a:xfrm>
        </p:spPr>
        <p:txBody>
          <a:bodyPr>
            <a:normAutofit/>
          </a:bodyPr>
          <a:lstStyle/>
          <a:p>
            <a:r>
              <a:rPr lang="cs-CZ" sz="2000" dirty="0"/>
              <a:t>Základní fotodokumentace je u individuálních stromů zpracovávaná jako </a:t>
            </a:r>
            <a:r>
              <a:rPr lang="cs-CZ" sz="2000" dirty="0"/>
              <a:t>volitelná součást.</a:t>
            </a:r>
          </a:p>
          <a:p>
            <a:endParaRPr lang="cs-CZ" sz="2000" dirty="0"/>
          </a:p>
          <a:p>
            <a:r>
              <a:rPr lang="cs-CZ" sz="2000" dirty="0"/>
              <a:t>Základní </a:t>
            </a:r>
            <a:r>
              <a:rPr lang="cs-CZ" sz="2000" dirty="0"/>
              <a:t>fotodokumentace zahrnuje pohled na celý strom. V případech, kdy </a:t>
            </a:r>
            <a:r>
              <a:rPr lang="cs-CZ" sz="2000" dirty="0"/>
              <a:t>není možné </a:t>
            </a:r>
            <a:r>
              <a:rPr lang="cs-CZ" sz="2000" dirty="0"/>
              <a:t>na obraz zahrnout celý strom, fotografuje se spodní část kmene a </a:t>
            </a:r>
            <a:r>
              <a:rPr lang="cs-CZ" sz="2000" dirty="0"/>
              <a:t>oblast kosterního větvení.</a:t>
            </a:r>
          </a:p>
          <a:p>
            <a:endParaRPr lang="cs-CZ" sz="2000" dirty="0"/>
          </a:p>
          <a:p>
            <a:r>
              <a:rPr lang="cs-CZ" sz="2000" dirty="0"/>
              <a:t>V </a:t>
            </a:r>
            <a:r>
              <a:rPr lang="cs-CZ" sz="2000" dirty="0"/>
              <a:t>případě výskytu staticky významných defektů je nezbytnou </a:t>
            </a:r>
            <a:r>
              <a:rPr lang="cs-CZ" sz="2000" dirty="0"/>
              <a:t>součástí fotodokumentace </a:t>
            </a:r>
            <a:r>
              <a:rPr lang="cs-CZ" sz="2000" dirty="0"/>
              <a:t>jejich rozsahu.</a:t>
            </a:r>
          </a:p>
          <a:p>
            <a:endParaRPr lang="cs-CZ" sz="2000" dirty="0"/>
          </a:p>
          <a:p>
            <a:r>
              <a:rPr lang="cs-CZ" sz="2000" dirty="0"/>
              <a:t>Pořízené </a:t>
            </a:r>
            <a:r>
              <a:rPr lang="cs-CZ" sz="2000" dirty="0"/>
              <a:t>fotografie musí být čitelné a pojmenované jednoznačným.</a:t>
            </a:r>
          </a:p>
        </p:txBody>
      </p:sp>
      <p:pic>
        <p:nvPicPr>
          <p:cNvPr id="4" name="Obrázek 3" descr="Obsah obrázku strom, exteriér, rostlina&#10;&#10;Popis byl vytvořen automaticky">
            <a:extLst>
              <a:ext uri="{FF2B5EF4-FFF2-40B4-BE49-F238E27FC236}">
                <a16:creationId xmlns:a16="http://schemas.microsoft.com/office/drawing/2014/main" id="{6CEE0E0A-DDB3-4A0E-B1B8-54960BD11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1211361"/>
            <a:ext cx="4223792" cy="5631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vlastně hodnotíme dřeviny?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600200"/>
            <a:ext cx="11154754" cy="5120360"/>
          </a:xfrm>
        </p:spPr>
        <p:txBody>
          <a:bodyPr>
            <a:normAutofit fontScale="775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Protože </a:t>
            </a:r>
            <a:r>
              <a:rPr lang="cs-CZ" dirty="0" smtClean="0"/>
              <a:t>za ně máme </a:t>
            </a:r>
            <a:r>
              <a:rPr lang="cs-CZ" dirty="0" smtClean="0"/>
              <a:t>přísně nastavenou odpovědnost.</a:t>
            </a:r>
          </a:p>
          <a:p>
            <a:pPr lvl="1"/>
            <a:r>
              <a:rPr lang="cs-CZ" dirty="0" smtClean="0"/>
              <a:t>A dosavadní judikáty to ještě zhoršují</a:t>
            </a:r>
            <a:endParaRPr lang="cs-CZ" dirty="0"/>
          </a:p>
        </p:txBody>
      </p:sp>
      <p:pic>
        <p:nvPicPr>
          <p:cNvPr id="4" name="Picture 2" descr="http://www.ucd.ie/plantmat/managementoftrees/treemanagement/Tree%20man%20senescent%20Horse%20Chest%20%28Custom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18" y="1196750"/>
            <a:ext cx="6147755" cy="4608512"/>
          </a:xfrm>
          <a:prstGeom prst="rect">
            <a:avLst/>
          </a:prstGeom>
          <a:noFill/>
        </p:spPr>
      </p:pic>
      <p:pic>
        <p:nvPicPr>
          <p:cNvPr id="5" name="Picture 4" descr="https://www.marsdd.com/wp-content/uploads/2012/01/StartupIdeaIdea-315x300.jpg"/>
          <p:cNvPicPr>
            <a:picLocks noChangeAspect="1" noChangeArrowheads="1"/>
          </p:cNvPicPr>
          <p:nvPr/>
        </p:nvPicPr>
        <p:blipFill>
          <a:blip r:embed="rId3" cstate="print"/>
          <a:srcRect l="6229" r="17463"/>
          <a:stretch>
            <a:fillRect/>
          </a:stretch>
        </p:blipFill>
        <p:spPr bwMode="auto">
          <a:xfrm rot="1972085">
            <a:off x="4348337" y="3434183"/>
            <a:ext cx="1038408" cy="1296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135560" y="3435852"/>
            <a:ext cx="432048" cy="646331"/>
          </a:xfrm>
          <a:prstGeom prst="rect">
            <a:avLst/>
          </a:prstGeom>
          <a:solidFill>
            <a:srgbClr val="FFC000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A5C0E7-2D87-3B3B-E171-4D3DFA32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73" y="1196750"/>
            <a:ext cx="2591439" cy="46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8DB95A5-1F4A-BD65-1F1C-03610539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197680"/>
            <a:ext cx="2585802" cy="46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Děkuji za </a:t>
            </a:r>
            <a:r>
              <a:rPr lang="cs-CZ" dirty="0" smtClean="0"/>
              <a:t>pozornost a těším se na diskusi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6" descr="Obsah obrázku strom, exteriér, rostlina&#10;&#10;Popis se vygeneroval automaticky."/>
          <p:cNvPicPr/>
          <p:nvPr/>
        </p:nvPicPr>
        <p:blipFill>
          <a:blip r:embed="rId2"/>
          <a:stretch/>
        </p:blipFill>
        <p:spPr>
          <a:xfrm rot="16200000">
            <a:off x="841044" y="1339852"/>
            <a:ext cx="5214887" cy="5370458"/>
          </a:xfrm>
          <a:prstGeom prst="rect">
            <a:avLst/>
          </a:prstGeom>
          <a:ln w="0">
            <a:noFill/>
          </a:ln>
        </p:spPr>
      </p:pic>
      <p:pic>
        <p:nvPicPr>
          <p:cNvPr id="6" name="Obrázek 7" descr="Obsah obrázku exteriér&#10;&#10;Popis se vygeneroval automaticky."/>
          <p:cNvPicPr/>
          <p:nvPr/>
        </p:nvPicPr>
        <p:blipFill>
          <a:blip r:embed="rId3"/>
          <a:stretch/>
        </p:blipFill>
        <p:spPr>
          <a:xfrm rot="16200000">
            <a:off x="6250196" y="1291393"/>
            <a:ext cx="5220120" cy="547260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cílem hodnocení dřevin?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Získat co nejaktuálnější evidenci z níž bude jasné:</a:t>
            </a:r>
          </a:p>
          <a:p>
            <a:pPr lvl="1"/>
            <a:r>
              <a:rPr lang="cs-CZ" dirty="0" smtClean="0"/>
              <a:t> kolik stromů vlastním </a:t>
            </a:r>
          </a:p>
          <a:p>
            <a:pPr lvl="1"/>
            <a:r>
              <a:rPr lang="cs-CZ" dirty="0" smtClean="0"/>
              <a:t>Kde se nacházejí 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 jakém jsou stavu</a:t>
            </a:r>
          </a:p>
          <a:p>
            <a:pPr lvl="1"/>
            <a:r>
              <a:rPr lang="cs-CZ" dirty="0" smtClean="0"/>
              <a:t>Potřebují péči</a:t>
            </a:r>
            <a:r>
              <a:rPr lang="cs-CZ" dirty="0" smtClean="0"/>
              <a:t>?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b="1" dirty="0" smtClean="0"/>
              <a:t>Vždy předně zvažte možnosti realizace </a:t>
            </a:r>
            <a:r>
              <a:rPr lang="cs-CZ" b="1" dirty="0" smtClean="0"/>
              <a:t>!!!!!!</a:t>
            </a:r>
            <a:endParaRPr lang="cs-CZ" b="1" dirty="0"/>
          </a:p>
        </p:txBody>
      </p:sp>
      <p:pic>
        <p:nvPicPr>
          <p:cNvPr id="5" name="Picture 4" descr="https://www.marsdd.com/wp-content/uploads/2012/01/StartupIdeaIdea-315x300.jpg"/>
          <p:cNvPicPr>
            <a:picLocks noChangeAspect="1" noChangeArrowheads="1"/>
          </p:cNvPicPr>
          <p:nvPr/>
        </p:nvPicPr>
        <p:blipFill>
          <a:blip r:embed="rId2" cstate="print"/>
          <a:srcRect l="6229" r="17463"/>
          <a:stretch>
            <a:fillRect/>
          </a:stretch>
        </p:blipFill>
        <p:spPr bwMode="auto">
          <a:xfrm rot="1972085">
            <a:off x="10829058" y="366685"/>
            <a:ext cx="1038408" cy="1296000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222" r="1963" b="26611"/>
          <a:stretch/>
        </p:blipFill>
        <p:spPr>
          <a:xfrm>
            <a:off x="5087888" y="2132856"/>
            <a:ext cx="5904656" cy="31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Jaké </a:t>
            </a:r>
            <a:r>
              <a:rPr lang="cs-CZ" dirty="0" smtClean="0"/>
              <a:t>máme dnes </a:t>
            </a:r>
            <a:r>
              <a:rPr lang="cs-CZ" dirty="0" smtClean="0"/>
              <a:t>možnosti hodnocení dřevin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0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Vyhledání a stabilizace havarijních dřevin</a:t>
            </a:r>
          </a:p>
          <a:p>
            <a:r>
              <a:rPr lang="cs-CZ" dirty="0" smtClean="0"/>
              <a:t>Standard AOPK A01001 Hodnocení stavu dřevin</a:t>
            </a:r>
          </a:p>
          <a:p>
            <a:pPr lvl="1"/>
            <a:r>
              <a:rPr lang="cs-CZ" dirty="0" smtClean="0"/>
              <a:t>Soupis stromů: </a:t>
            </a:r>
            <a:r>
              <a:rPr lang="cs-CZ" sz="1800" dirty="0"/>
              <a:t>zakreslení do mapy,  </a:t>
            </a:r>
            <a:r>
              <a:rPr lang="cs-CZ" sz="1600" dirty="0"/>
              <a:t>určení taxonu + změření dendrometrických parametrů (Vitalita + zdravotní stav).</a:t>
            </a:r>
          </a:p>
          <a:p>
            <a:pPr lvl="4"/>
            <a:r>
              <a:rPr lang="cs-CZ" dirty="0" smtClean="0"/>
              <a:t>Kolik, kde a jak velkých stromů mám</a:t>
            </a:r>
          </a:p>
          <a:p>
            <a:pPr lvl="1"/>
            <a:r>
              <a:rPr lang="cs-CZ" dirty="0" smtClean="0"/>
              <a:t>Dendrologický průzkum: </a:t>
            </a:r>
            <a:r>
              <a:rPr lang="cs-CZ" sz="2100" dirty="0"/>
              <a:t>soupis stromů, </a:t>
            </a:r>
            <a:r>
              <a:rPr lang="cs-CZ" sz="2100" dirty="0" err="1"/>
              <a:t>fyz</a:t>
            </a:r>
            <a:r>
              <a:rPr lang="cs-CZ" sz="2100" dirty="0"/>
              <a:t>. stáří, </a:t>
            </a:r>
            <a:r>
              <a:rPr lang="cs-CZ" sz="2000" dirty="0"/>
              <a:t>vitalita, zdravotní stav, stabilita, perspektiva, (návrh vhodné technologie ošetření dřeviny, naléhavost ošetření, provozní bezpečnost, sadovnická hodnota, fotodokumentace).</a:t>
            </a:r>
          </a:p>
          <a:p>
            <a:pPr lvl="4"/>
            <a:r>
              <a:rPr lang="cs-CZ" dirty="0" smtClean="0"/>
              <a:t>V jakém stavu jsou a co teď s nimi</a:t>
            </a:r>
          </a:p>
          <a:p>
            <a:endParaRPr lang="cs-CZ" sz="2400" dirty="0"/>
          </a:p>
          <a:p>
            <a:pPr lvl="1"/>
            <a:r>
              <a:rPr lang="cs-CZ" dirty="0" smtClean="0"/>
              <a:t>Speciální průzkumy v </a:t>
            </a:r>
            <a:r>
              <a:rPr lang="cs-CZ" dirty="0" err="1" smtClean="0"/>
              <a:t>arboristice</a:t>
            </a:r>
            <a:r>
              <a:rPr lang="cs-CZ" dirty="0" smtClean="0"/>
              <a:t>: </a:t>
            </a:r>
            <a:r>
              <a:rPr lang="cs-CZ" sz="2400" dirty="0"/>
              <a:t>Biologická hodnota, Fytopatologický průzkum, Prověření/Ošetření přístrojovou metodou, Oceňování dřevin/škod na dřevinách atd.</a:t>
            </a:r>
          </a:p>
          <a:p>
            <a:pPr lvl="4"/>
            <a:r>
              <a:rPr lang="cs-CZ" dirty="0" smtClean="0"/>
              <a:t>Zhodnocení funkcí dřeviny</a:t>
            </a:r>
          </a:p>
          <a:p>
            <a:pPr lvl="4"/>
            <a:r>
              <a:rPr lang="cs-CZ" dirty="0" smtClean="0"/>
              <a:t>Stanovení pěstebního cíle</a:t>
            </a:r>
          </a:p>
          <a:p>
            <a:pPr lvl="4"/>
            <a:r>
              <a:rPr lang="cs-CZ" dirty="0" smtClean="0"/>
              <a:t>Vytvoření dlouhodobého (3,5,10) plánu péče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166" y="4026318"/>
            <a:ext cx="3236208" cy="24271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40" y="4941168"/>
            <a:ext cx="2537288" cy="19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by měl obsahovat?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cs-CZ" dirty="0" smtClean="0"/>
              <a:t>Vyhledání a stabilizace havarijních dřevin</a:t>
            </a:r>
          </a:p>
          <a:p>
            <a:pPr lvl="1"/>
            <a:r>
              <a:rPr lang="cs-CZ" dirty="0" smtClean="0"/>
              <a:t>Nejlevnější, krizová možnost</a:t>
            </a:r>
          </a:p>
          <a:p>
            <a:pPr lvl="1"/>
            <a:r>
              <a:rPr lang="cs-CZ" dirty="0" smtClean="0"/>
              <a:t>Nevytváří evidenci, řeší akutní péči</a:t>
            </a:r>
          </a:p>
          <a:p>
            <a:pPr lvl="1"/>
            <a:r>
              <a:rPr lang="cs-CZ" dirty="0" smtClean="0"/>
              <a:t>Stromy bez akutních problémů se neevidují</a:t>
            </a:r>
          </a:p>
          <a:p>
            <a:pPr lvl="1"/>
            <a:r>
              <a:rPr lang="cs-CZ" dirty="0" smtClean="0"/>
              <a:t>Musí obsahovat vše potřebné pro správnou realizaci péče či kácení</a:t>
            </a:r>
          </a:p>
          <a:p>
            <a:pPr lvl="2"/>
            <a:r>
              <a:rPr lang="cs-CZ" dirty="0" smtClean="0"/>
              <a:t>Mapové podklady</a:t>
            </a:r>
          </a:p>
          <a:p>
            <a:pPr lvl="2"/>
            <a:r>
              <a:rPr lang="cs-CZ" dirty="0" smtClean="0"/>
              <a:t>Fotodokumentace</a:t>
            </a:r>
          </a:p>
          <a:p>
            <a:pPr lvl="2"/>
            <a:r>
              <a:rPr lang="cs-CZ" dirty="0" smtClean="0"/>
              <a:t>Potřebné údaje</a:t>
            </a:r>
          </a:p>
          <a:p>
            <a:pPr lvl="2"/>
            <a:r>
              <a:rPr lang="cs-CZ" dirty="0" smtClean="0"/>
              <a:t>Popis důvodu nutného kácení či ošetření</a:t>
            </a:r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22" y="4293096"/>
            <a:ext cx="1923678" cy="25649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338"/>
            <a:ext cx="9144000" cy="64653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1435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28" y="0"/>
            <a:ext cx="5143500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72" y="-149"/>
            <a:ext cx="9144000" cy="685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80" y="-56133"/>
            <a:ext cx="5143500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/>
          <a:srcRect l="1554" t="64766" r="7166" b="11610"/>
          <a:stretch/>
        </p:blipFill>
        <p:spPr>
          <a:xfrm>
            <a:off x="263352" y="1815574"/>
            <a:ext cx="11582430" cy="16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by měl obsahovat?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4744"/>
            <a:ext cx="8229600" cy="5616624"/>
          </a:xfrm>
        </p:spPr>
        <p:txBody>
          <a:bodyPr>
            <a:normAutofit/>
          </a:bodyPr>
          <a:lstStyle/>
          <a:p>
            <a:r>
              <a:rPr lang="cs-CZ" dirty="0" smtClean="0"/>
              <a:t>Soupis stromů</a:t>
            </a:r>
          </a:p>
          <a:p>
            <a:pPr lvl="1"/>
            <a:r>
              <a:rPr lang="cs-CZ" dirty="0" smtClean="0"/>
              <a:t>Vytvoření základní databáze</a:t>
            </a:r>
            <a:endParaRPr lang="cs-CZ" dirty="0"/>
          </a:p>
          <a:p>
            <a:pPr lvl="1"/>
            <a:r>
              <a:rPr lang="cs-CZ" dirty="0" smtClean="0"/>
              <a:t>Bez kvalitativních parametrů a návrhu ošetření</a:t>
            </a:r>
          </a:p>
          <a:p>
            <a:pPr lvl="1"/>
            <a:r>
              <a:rPr lang="cs-CZ" dirty="0" smtClean="0"/>
              <a:t>Prováděn jednorázově, výstup ve formě databáze</a:t>
            </a:r>
          </a:p>
          <a:p>
            <a:pPr lvl="1"/>
            <a:r>
              <a:rPr lang="cs-CZ" dirty="0" smtClean="0"/>
              <a:t>Využívá se nejčastěji pro liniové stavby s potřebou kácení </a:t>
            </a:r>
          </a:p>
          <a:p>
            <a:pPr lvl="1"/>
            <a:r>
              <a:rPr lang="cs-CZ" dirty="0" smtClean="0"/>
              <a:t>Cílem je stanovit hodnotu dřevin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92" y="4707654"/>
            <a:ext cx="3828509" cy="21503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07654"/>
            <a:ext cx="3408040" cy="21726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3" y="1417638"/>
            <a:ext cx="3862301" cy="54626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2958" t="29328" r="71584" b="26375"/>
          <a:stretch/>
        </p:blipFill>
        <p:spPr>
          <a:xfrm>
            <a:off x="5122342" y="1417639"/>
            <a:ext cx="556126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by měl obsahovat?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cs-CZ" dirty="0" smtClean="0"/>
              <a:t>Dendrologický průzkum</a:t>
            </a:r>
          </a:p>
          <a:p>
            <a:pPr lvl="1"/>
            <a:r>
              <a:rPr lang="cs-CZ" dirty="0" smtClean="0"/>
              <a:t>Zahrnuje soupis stromů s vylepšením</a:t>
            </a:r>
          </a:p>
          <a:p>
            <a:pPr lvl="1"/>
            <a:r>
              <a:rPr lang="cs-CZ" dirty="0" smtClean="0"/>
              <a:t>Navíc kvalitativní hodnocení </a:t>
            </a:r>
          </a:p>
          <a:p>
            <a:pPr lvl="2"/>
            <a:r>
              <a:rPr lang="cs-CZ" dirty="0" err="1" smtClean="0"/>
              <a:t>Fyz</a:t>
            </a:r>
            <a:r>
              <a:rPr lang="cs-CZ" dirty="0" smtClean="0"/>
              <a:t>. stáří, Vitalita, Zdravotní stav, Stabilita, Provozní bezpečnost, perspektiva (biotopová hodnota)</a:t>
            </a:r>
          </a:p>
          <a:p>
            <a:pPr lvl="1"/>
            <a:r>
              <a:rPr lang="cs-CZ" dirty="0" smtClean="0"/>
              <a:t>Navíc návrh ošetření s naléhavostí</a:t>
            </a:r>
          </a:p>
          <a:p>
            <a:pPr lvl="1"/>
            <a:r>
              <a:rPr lang="cs-CZ" dirty="0" smtClean="0"/>
              <a:t>Doporučená fotodokumentace</a:t>
            </a:r>
          </a:p>
          <a:p>
            <a:pPr lvl="1"/>
            <a:r>
              <a:rPr lang="cs-CZ" dirty="0" smtClean="0"/>
              <a:t>Prováděn jednorázově, výstup tabulková databáze</a:t>
            </a:r>
          </a:p>
          <a:p>
            <a:pPr lvl="1"/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222" r="1176" b="23270"/>
          <a:stretch/>
        </p:blipFill>
        <p:spPr>
          <a:xfrm>
            <a:off x="1663688" y="2105472"/>
            <a:ext cx="8856984" cy="47525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405" t="28344" r="7386" b="13579"/>
          <a:stretch/>
        </p:blipFill>
        <p:spPr>
          <a:xfrm>
            <a:off x="1663688" y="2105472"/>
            <a:ext cx="8424936" cy="30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by měl obsahovat?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14116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Speciální průzkumy v </a:t>
            </a:r>
            <a:r>
              <a:rPr lang="cs-CZ" dirty="0" err="1" smtClean="0"/>
              <a:t>arboristice</a:t>
            </a:r>
            <a:endParaRPr lang="cs-CZ" dirty="0" smtClean="0"/>
          </a:p>
          <a:p>
            <a:pPr lvl="1"/>
            <a:r>
              <a:rPr lang="cs-CZ" dirty="0" smtClean="0"/>
              <a:t>Z pravidla navazují na Dendrologický průzkum</a:t>
            </a:r>
          </a:p>
          <a:p>
            <a:pPr lvl="2"/>
            <a:r>
              <a:rPr lang="cs-CZ" dirty="0" smtClean="0"/>
              <a:t>Dřeviny hodnotné, ale zároveň problematické</a:t>
            </a:r>
          </a:p>
          <a:p>
            <a:pPr lvl="2"/>
            <a:r>
              <a:rPr lang="cs-CZ" dirty="0" smtClean="0"/>
              <a:t>Velká pestrost výstupů dle typu průzkumu</a:t>
            </a:r>
          </a:p>
          <a:p>
            <a:pPr lvl="1"/>
            <a:r>
              <a:rPr lang="cs-CZ" dirty="0" smtClean="0"/>
              <a:t>Přidanou hodnotou je výrazně vyšší míra detailu </a:t>
            </a:r>
          </a:p>
          <a:p>
            <a:pPr lvl="2"/>
            <a:r>
              <a:rPr lang="cs-CZ" dirty="0" smtClean="0"/>
              <a:t>Zhodnocení okolí a historie dřeviny</a:t>
            </a:r>
          </a:p>
          <a:p>
            <a:pPr lvl="2"/>
            <a:r>
              <a:rPr lang="cs-CZ" dirty="0" smtClean="0"/>
              <a:t>Často prováděn opakovaně (5 návštěv za rok)</a:t>
            </a:r>
          </a:p>
          <a:p>
            <a:pPr lvl="2"/>
            <a:r>
              <a:rPr lang="cs-CZ" dirty="0" smtClean="0"/>
              <a:t>Detailní popis všech nálezů</a:t>
            </a:r>
          </a:p>
          <a:p>
            <a:pPr lvl="2"/>
            <a:r>
              <a:rPr lang="cs-CZ" dirty="0" smtClean="0"/>
              <a:t>Rozsáhlá fotodokumentace všech nálezů</a:t>
            </a:r>
          </a:p>
          <a:p>
            <a:pPr lvl="2"/>
            <a:r>
              <a:rPr lang="cs-CZ" dirty="0" smtClean="0"/>
              <a:t>….</a:t>
            </a:r>
          </a:p>
          <a:p>
            <a:pPr lvl="1"/>
            <a:r>
              <a:rPr lang="cs-CZ" dirty="0" smtClean="0"/>
              <a:t>Výstupem je plán péče směřující ke stanovenému pěstebnímu cíli</a:t>
            </a:r>
          </a:p>
          <a:p>
            <a:pPr lvl="1"/>
            <a:endParaRPr lang="cs-CZ" dirty="0" smtClean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617" y="2048158"/>
            <a:ext cx="5519936" cy="41399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2448" y="2028058"/>
            <a:ext cx="5519935" cy="41399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5490" y="3689607"/>
            <a:ext cx="3621021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jak by mohla vypadat budoucnost?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391808"/>
            <a:ext cx="11377264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Proběhly četné víceméně estetické úpravy většiny parametrů</a:t>
            </a:r>
            <a:endParaRPr lang="cs-CZ" dirty="0" smtClean="0"/>
          </a:p>
          <a:p>
            <a:r>
              <a:rPr lang="cs-CZ" dirty="0" smtClean="0"/>
              <a:t>Dále diskutována významná změna hodnocení ve hře jsou 4 varianty</a:t>
            </a:r>
          </a:p>
          <a:p>
            <a:pPr lvl="1"/>
            <a:r>
              <a:rPr lang="cs-CZ" dirty="0" smtClean="0"/>
              <a:t>Dvouúrovňový dendrologický průzkum</a:t>
            </a:r>
          </a:p>
          <a:p>
            <a:pPr lvl="1"/>
            <a:r>
              <a:rPr lang="cs-CZ" dirty="0" smtClean="0"/>
              <a:t>Dendrologický průzkum jako švédský stůl</a:t>
            </a:r>
          </a:p>
          <a:p>
            <a:pPr lvl="1"/>
            <a:r>
              <a:rPr lang="cs-CZ" dirty="0" smtClean="0"/>
              <a:t>Naprostá změna kvalitativního hodnocení (Zdravotní stav + Vitalita = stabilita)</a:t>
            </a:r>
          </a:p>
          <a:p>
            <a:pPr lvl="1"/>
            <a:r>
              <a:rPr lang="cs-CZ" dirty="0" smtClean="0"/>
              <a:t>Zachování aktuální verze s drobnými vylepšeními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Co si o tom myslíte vy?</a:t>
            </a:r>
          </a:p>
          <a:p>
            <a:r>
              <a:rPr lang="cs-CZ" dirty="0" smtClean="0"/>
              <a:t>Na čem jsme se doposud dohodly?</a:t>
            </a:r>
            <a:endParaRPr lang="cs-CZ" dirty="0" smtClean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597344"/>
            <a:ext cx="4347540" cy="3260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64FE49EA983347BC7C3FA7254FCFE8" ma:contentTypeVersion="19" ma:contentTypeDescription="Vytvoří nový dokument" ma:contentTypeScope="" ma:versionID="c5f54263c88ba2d3931ea719de8eb4bc">
  <xsd:schema xmlns:xsd="http://www.w3.org/2001/XMLSchema" xmlns:xs="http://www.w3.org/2001/XMLSchema" xmlns:p="http://schemas.microsoft.com/office/2006/metadata/properties" xmlns:ns2="a4add95d-39ba-4e9e-ad16-6bcdeabd52aa" xmlns:ns3="28157356-507e-468c-95e5-14d7b67a9df3" targetNamespace="http://schemas.microsoft.com/office/2006/metadata/properties" ma:root="true" ma:fieldsID="58e5872362a5df8ac537a928486299c4" ns2:_="" ns3:_="">
    <xsd:import namespace="a4add95d-39ba-4e9e-ad16-6bcdeabd52aa"/>
    <xsd:import namespace="28157356-507e-468c-95e5-14d7b67a9d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dd95d-39ba-4e9e-ad16-6bcdeabd5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a5fd819-8e46-4791-bf7f-6e8470d5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57356-507e-468c-95e5-14d7b67a9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Sloupec zachycení celé taxonomie" ma:hidden="true" ma:list="{9b8e201d-11e7-4659-bdf5-54413bfb691e}" ma:internalName="TaxCatchAll" ma:showField="CatchAllData" ma:web="28157356-507e-468c-95e5-14d7b67a9d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add95d-39ba-4e9e-ad16-6bcdeabd52aa">
      <Terms xmlns="http://schemas.microsoft.com/office/infopath/2007/PartnerControls"/>
    </lcf76f155ced4ddcb4097134ff3c332f>
    <TaxCatchAll xmlns="28157356-507e-468c-95e5-14d7b67a9df3" xsi:nil="true"/>
  </documentManagement>
</p:properties>
</file>

<file path=customXml/itemProps1.xml><?xml version="1.0" encoding="utf-8"?>
<ds:datastoreItem xmlns:ds="http://schemas.openxmlformats.org/officeDocument/2006/customXml" ds:itemID="{06DC90C5-69A4-4C25-882D-D93F1CA0D9E8}"/>
</file>

<file path=customXml/itemProps2.xml><?xml version="1.0" encoding="utf-8"?>
<ds:datastoreItem xmlns:ds="http://schemas.openxmlformats.org/officeDocument/2006/customXml" ds:itemID="{525BAA7B-9F6A-4A62-9723-1B147E4E221A}"/>
</file>

<file path=customXml/itemProps3.xml><?xml version="1.0" encoding="utf-8"?>
<ds:datastoreItem xmlns:ds="http://schemas.openxmlformats.org/officeDocument/2006/customXml" ds:itemID="{5C0DAAC3-2A10-4F34-83F9-A2EFAC4D1C8E}"/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1213</Words>
  <Application>Microsoft Office PowerPoint</Application>
  <PresentationFormat>Širokoúhlá obrazovka</PresentationFormat>
  <Paragraphs>162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Motiv sady Office</vt:lpstr>
      <vt:lpstr>Arboristický standard Hodnocení stavu stromů, současnost a budoucnost (evoluce, nebo revoluce?)</vt:lpstr>
      <vt:lpstr>Proč vlastně hodnotíme dřeviny?</vt:lpstr>
      <vt:lpstr>Co je cílem hodnocení dřevin?</vt:lpstr>
      <vt:lpstr>Jaké máme dnes možnosti hodnocení dřevin</vt:lpstr>
      <vt:lpstr>Co by měl obsahovat?</vt:lpstr>
      <vt:lpstr>Co by měl obsahovat?</vt:lpstr>
      <vt:lpstr>Co by měl obsahovat?</vt:lpstr>
      <vt:lpstr>Co by měl obsahovat?</vt:lpstr>
      <vt:lpstr>A jak by mohla vypadat budoucnost?</vt:lpstr>
      <vt:lpstr>Určení taxonu</vt:lpstr>
      <vt:lpstr>Dimenze kmene</vt:lpstr>
      <vt:lpstr>Výška stromu</vt:lpstr>
      <vt:lpstr>Výška nasazení koruny</vt:lpstr>
      <vt:lpstr>Dendrologický průzkum</vt:lpstr>
      <vt:lpstr>Fyziologické stáří – základní pravidla</vt:lpstr>
      <vt:lpstr>Provozní bezpečnost</vt:lpstr>
      <vt:lpstr>Biotopová hodnota</vt:lpstr>
      <vt:lpstr>Naléhavost zásahu</vt:lpstr>
      <vt:lpstr>Fotodokumentace</vt:lpstr>
      <vt:lpstr>Děkuji za pozornost a těším se na diskusi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stavu vzrostlých stromů jakožto podklad pro následnou péči</dc:title>
  <dc:creator>Jirka</dc:creator>
  <cp:lastModifiedBy>Jiří Rozsypálek</cp:lastModifiedBy>
  <cp:revision>33</cp:revision>
  <dcterms:created xsi:type="dcterms:W3CDTF">2017-03-15T06:59:22Z</dcterms:created>
  <dcterms:modified xsi:type="dcterms:W3CDTF">2026-04-14T21:37:43Z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0x0101007264FE49EA983347BC7C3FA7254FCFE8</vt:lpwstr>
  </property>
</Properties>
</file>